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3"/>
  </p:notesMasterIdLst>
  <p:handoutMasterIdLst>
    <p:handoutMasterId r:id="rId94"/>
  </p:handoutMasterIdLst>
  <p:sldIdLst>
    <p:sldId id="409" r:id="rId2"/>
    <p:sldId id="550" r:id="rId3"/>
    <p:sldId id="300" r:id="rId4"/>
    <p:sldId id="552" r:id="rId5"/>
    <p:sldId id="308" r:id="rId6"/>
    <p:sldId id="309" r:id="rId7"/>
    <p:sldId id="305" r:id="rId8"/>
    <p:sldId id="310" r:id="rId9"/>
    <p:sldId id="338" r:id="rId10"/>
    <p:sldId id="311" r:id="rId11"/>
    <p:sldId id="312" r:id="rId12"/>
    <p:sldId id="313" r:id="rId13"/>
    <p:sldId id="314" r:id="rId14"/>
    <p:sldId id="315" r:id="rId15"/>
    <p:sldId id="339" r:id="rId16"/>
    <p:sldId id="316" r:id="rId17"/>
    <p:sldId id="317" r:id="rId18"/>
    <p:sldId id="318" r:id="rId19"/>
    <p:sldId id="319" r:id="rId20"/>
    <p:sldId id="320" r:id="rId21"/>
    <p:sldId id="321" r:id="rId22"/>
    <p:sldId id="322" r:id="rId23"/>
    <p:sldId id="340" r:id="rId24"/>
    <p:sldId id="343" r:id="rId25"/>
    <p:sldId id="344" r:id="rId26"/>
    <p:sldId id="323" r:id="rId27"/>
    <p:sldId id="324" r:id="rId28"/>
    <p:sldId id="325" r:id="rId29"/>
    <p:sldId id="326" r:id="rId30"/>
    <p:sldId id="327" r:id="rId31"/>
    <p:sldId id="328" r:id="rId32"/>
    <p:sldId id="329" r:id="rId33"/>
    <p:sldId id="345" r:id="rId34"/>
    <p:sldId id="331" r:id="rId35"/>
    <p:sldId id="332" r:id="rId36"/>
    <p:sldId id="333" r:id="rId37"/>
    <p:sldId id="346" r:id="rId38"/>
    <p:sldId id="334" r:id="rId39"/>
    <p:sldId id="336" r:id="rId40"/>
    <p:sldId id="335" r:id="rId41"/>
    <p:sldId id="337" r:id="rId42"/>
    <p:sldId id="352" r:id="rId43"/>
    <p:sldId id="350" r:id="rId44"/>
    <p:sldId id="485" r:id="rId45"/>
    <p:sldId id="486" r:id="rId46"/>
    <p:sldId id="487" r:id="rId47"/>
    <p:sldId id="488" r:id="rId48"/>
    <p:sldId id="489" r:id="rId49"/>
    <p:sldId id="490" r:id="rId50"/>
    <p:sldId id="491" r:id="rId51"/>
    <p:sldId id="553" r:id="rId52"/>
    <p:sldId id="493" r:id="rId53"/>
    <p:sldId id="494" r:id="rId54"/>
    <p:sldId id="495" r:id="rId55"/>
    <p:sldId id="496" r:id="rId56"/>
    <p:sldId id="499" r:id="rId57"/>
    <p:sldId id="500" r:id="rId58"/>
    <p:sldId id="501" r:id="rId59"/>
    <p:sldId id="555" r:id="rId60"/>
    <p:sldId id="557" r:id="rId61"/>
    <p:sldId id="558" r:id="rId62"/>
    <p:sldId id="559" r:id="rId63"/>
    <p:sldId id="560" r:id="rId64"/>
    <p:sldId id="502" r:id="rId65"/>
    <p:sldId id="503" r:id="rId66"/>
    <p:sldId id="504" r:id="rId67"/>
    <p:sldId id="505" r:id="rId68"/>
    <p:sldId id="506" r:id="rId69"/>
    <p:sldId id="561" r:id="rId70"/>
    <p:sldId id="298" r:id="rId71"/>
    <p:sldId id="299" r:id="rId72"/>
    <p:sldId id="507" r:id="rId73"/>
    <p:sldId id="523" r:id="rId74"/>
    <p:sldId id="508" r:id="rId75"/>
    <p:sldId id="511" r:id="rId76"/>
    <p:sldId id="509" r:id="rId77"/>
    <p:sldId id="524" r:id="rId78"/>
    <p:sldId id="510" r:id="rId79"/>
    <p:sldId id="512" r:id="rId80"/>
    <p:sldId id="513" r:id="rId81"/>
    <p:sldId id="514" r:id="rId82"/>
    <p:sldId id="515" r:id="rId83"/>
    <p:sldId id="516" r:id="rId84"/>
    <p:sldId id="517" r:id="rId85"/>
    <p:sldId id="518" r:id="rId86"/>
    <p:sldId id="519" r:id="rId87"/>
    <p:sldId id="520" r:id="rId88"/>
    <p:sldId id="521" r:id="rId89"/>
    <p:sldId id="522" r:id="rId90"/>
    <p:sldId id="562" r:id="rId91"/>
    <p:sldId id="301" r:id="rId92"/>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86" autoAdjust="0"/>
    <p:restoredTop sz="94808" autoAdjust="0"/>
  </p:normalViewPr>
  <p:slideViewPr>
    <p:cSldViewPr snapToGrid="0">
      <p:cViewPr varScale="1">
        <p:scale>
          <a:sx n="121" d="100"/>
          <a:sy n="121" d="100"/>
        </p:scale>
        <p:origin x="1296" y="82"/>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0"/>
            <a:ext cx="2773680" cy="435849"/>
          </a:xfrm>
          <a:prstGeom prst="rect">
            <a:avLst/>
          </a:prstGeom>
        </p:spPr>
        <p:txBody>
          <a:bodyPr vert="horz" lIns="86210" tIns="43105" rIns="86210" bIns="43105"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2023/6/28</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10" tIns="43105" rIns="86210" bIns="43105"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0" tIns="43105" rIns="86210" bIns="43105"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0"/>
            <a:ext cx="2773680" cy="435849"/>
          </a:xfrm>
          <a:prstGeom prst="rect">
            <a:avLst/>
          </a:prstGeom>
        </p:spPr>
        <p:txBody>
          <a:bodyPr vert="horz" lIns="86210" tIns="43105" rIns="86210" bIns="43105" rtlCol="0"/>
          <a:lstStyle>
            <a:lvl1pPr algn="r">
              <a:defRPr sz="1100">
                <a:latin typeface="阿里巴巴普惠体 R" panose="00020600040101010101" pitchFamily="18" charset="-122"/>
              </a:defRPr>
            </a:lvl1pPr>
          </a:lstStyle>
          <a:p>
            <a:fld id="{E86D8963-CFCD-4740-AF60-049850373CDF}" type="datetimeFigureOut">
              <a:rPr lang="zh-CN" altLang="en-US" smtClean="0"/>
              <a:t>2023/6/28</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10" tIns="43105" rIns="86210" bIns="43105"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10" tIns="43105" rIns="86210" bIns="43105"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10" tIns="43105" rIns="86210" bIns="43105"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10" tIns="43105" rIns="86210" bIns="43105"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46</a:t>
            </a:fld>
            <a:endParaRPr lang="zh-CN" altLang="en-US" dirty="0"/>
          </a:p>
        </p:txBody>
      </p:sp>
    </p:spTree>
    <p:extLst>
      <p:ext uri="{BB962C8B-B14F-4D97-AF65-F5344CB8AC3E}">
        <p14:creationId xmlns:p14="http://schemas.microsoft.com/office/powerpoint/2010/main" val="33276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47</a:t>
            </a:fld>
            <a:endParaRPr lang="zh-CN" altLang="en-US" dirty="0"/>
          </a:p>
        </p:txBody>
      </p:sp>
    </p:spTree>
    <p:extLst>
      <p:ext uri="{BB962C8B-B14F-4D97-AF65-F5344CB8AC3E}">
        <p14:creationId xmlns:p14="http://schemas.microsoft.com/office/powerpoint/2010/main" val="299725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48</a:t>
            </a:fld>
            <a:endParaRPr lang="zh-CN" altLang="en-US" dirty="0"/>
          </a:p>
        </p:txBody>
      </p:sp>
    </p:spTree>
    <p:extLst>
      <p:ext uri="{BB962C8B-B14F-4D97-AF65-F5344CB8AC3E}">
        <p14:creationId xmlns:p14="http://schemas.microsoft.com/office/powerpoint/2010/main" val="1443367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49</a:t>
            </a:fld>
            <a:endParaRPr lang="zh-CN" altLang="en-US" dirty="0"/>
          </a:p>
        </p:txBody>
      </p:sp>
    </p:spTree>
    <p:extLst>
      <p:ext uri="{BB962C8B-B14F-4D97-AF65-F5344CB8AC3E}">
        <p14:creationId xmlns:p14="http://schemas.microsoft.com/office/powerpoint/2010/main" val="1493456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50</a:t>
            </a:fld>
            <a:endParaRPr lang="zh-CN" altLang="en-US" dirty="0"/>
          </a:p>
        </p:txBody>
      </p:sp>
    </p:spTree>
    <p:extLst>
      <p:ext uri="{BB962C8B-B14F-4D97-AF65-F5344CB8AC3E}">
        <p14:creationId xmlns:p14="http://schemas.microsoft.com/office/powerpoint/2010/main" val="1638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51</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52</a:t>
            </a:fld>
            <a:endParaRPr lang="zh-CN" altLang="en-US" dirty="0"/>
          </a:p>
        </p:txBody>
      </p:sp>
    </p:spTree>
    <p:extLst>
      <p:ext uri="{BB962C8B-B14F-4D97-AF65-F5344CB8AC3E}">
        <p14:creationId xmlns:p14="http://schemas.microsoft.com/office/powerpoint/2010/main" val="39791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53</a:t>
            </a:fld>
            <a:endParaRPr lang="zh-CN" altLang="en-US" dirty="0"/>
          </a:p>
        </p:txBody>
      </p:sp>
    </p:spTree>
    <p:extLst>
      <p:ext uri="{BB962C8B-B14F-4D97-AF65-F5344CB8AC3E}">
        <p14:creationId xmlns:p14="http://schemas.microsoft.com/office/powerpoint/2010/main" val="606798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54</a:t>
            </a:fld>
            <a:endParaRPr lang="zh-CN" altLang="en-US" dirty="0"/>
          </a:p>
        </p:txBody>
      </p:sp>
    </p:spTree>
    <p:extLst>
      <p:ext uri="{BB962C8B-B14F-4D97-AF65-F5344CB8AC3E}">
        <p14:creationId xmlns:p14="http://schemas.microsoft.com/office/powerpoint/2010/main" val="283077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55</a:t>
            </a:fld>
            <a:endParaRPr lang="zh-CN" altLang="en-US" dirty="0"/>
          </a:p>
        </p:txBody>
      </p:sp>
    </p:spTree>
    <p:extLst>
      <p:ext uri="{BB962C8B-B14F-4D97-AF65-F5344CB8AC3E}">
        <p14:creationId xmlns:p14="http://schemas.microsoft.com/office/powerpoint/2010/main" val="125347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56</a:t>
            </a:fld>
            <a:endParaRPr lang="zh-CN" altLang="en-US" dirty="0"/>
          </a:p>
        </p:txBody>
      </p:sp>
    </p:spTree>
    <p:extLst>
      <p:ext uri="{BB962C8B-B14F-4D97-AF65-F5344CB8AC3E}">
        <p14:creationId xmlns:p14="http://schemas.microsoft.com/office/powerpoint/2010/main" val="876285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57</a:t>
            </a:fld>
            <a:endParaRPr lang="zh-CN" altLang="en-US" dirty="0"/>
          </a:p>
        </p:txBody>
      </p:sp>
    </p:spTree>
    <p:extLst>
      <p:ext uri="{BB962C8B-B14F-4D97-AF65-F5344CB8AC3E}">
        <p14:creationId xmlns:p14="http://schemas.microsoft.com/office/powerpoint/2010/main" val="313226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58</a:t>
            </a:fld>
            <a:endParaRPr lang="zh-CN" altLang="en-US" dirty="0"/>
          </a:p>
        </p:txBody>
      </p:sp>
    </p:spTree>
    <p:extLst>
      <p:ext uri="{BB962C8B-B14F-4D97-AF65-F5344CB8AC3E}">
        <p14:creationId xmlns:p14="http://schemas.microsoft.com/office/powerpoint/2010/main" val="188920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60</a:t>
            </a:fld>
            <a:endParaRPr lang="zh-CN" altLang="en-US" dirty="0"/>
          </a:p>
        </p:txBody>
      </p:sp>
    </p:spTree>
    <p:extLst>
      <p:ext uri="{BB962C8B-B14F-4D97-AF65-F5344CB8AC3E}">
        <p14:creationId xmlns:p14="http://schemas.microsoft.com/office/powerpoint/2010/main" val="606798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61</a:t>
            </a:fld>
            <a:endParaRPr lang="zh-CN" altLang="en-US" dirty="0"/>
          </a:p>
        </p:txBody>
      </p:sp>
    </p:spTree>
    <p:extLst>
      <p:ext uri="{BB962C8B-B14F-4D97-AF65-F5344CB8AC3E}">
        <p14:creationId xmlns:p14="http://schemas.microsoft.com/office/powerpoint/2010/main" val="1128416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62</a:t>
            </a:fld>
            <a:endParaRPr lang="zh-CN" altLang="en-US" dirty="0"/>
          </a:p>
        </p:txBody>
      </p:sp>
    </p:spTree>
    <p:extLst>
      <p:ext uri="{BB962C8B-B14F-4D97-AF65-F5344CB8AC3E}">
        <p14:creationId xmlns:p14="http://schemas.microsoft.com/office/powerpoint/2010/main" val="14877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63</a:t>
            </a:fld>
            <a:endParaRPr lang="zh-CN" altLang="en-US" dirty="0"/>
          </a:p>
        </p:txBody>
      </p:sp>
    </p:spTree>
    <p:extLst>
      <p:ext uri="{BB962C8B-B14F-4D97-AF65-F5344CB8AC3E}">
        <p14:creationId xmlns:p14="http://schemas.microsoft.com/office/powerpoint/2010/main" val="3912833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64</a:t>
            </a:fld>
            <a:endParaRPr lang="zh-CN" altLang="en-US" dirty="0"/>
          </a:p>
        </p:txBody>
      </p:sp>
    </p:spTree>
    <p:extLst>
      <p:ext uri="{BB962C8B-B14F-4D97-AF65-F5344CB8AC3E}">
        <p14:creationId xmlns:p14="http://schemas.microsoft.com/office/powerpoint/2010/main" val="3911266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65</a:t>
            </a:fld>
            <a:endParaRPr lang="zh-CN" altLang="en-US" dirty="0"/>
          </a:p>
        </p:txBody>
      </p:sp>
    </p:spTree>
    <p:extLst>
      <p:ext uri="{BB962C8B-B14F-4D97-AF65-F5344CB8AC3E}">
        <p14:creationId xmlns:p14="http://schemas.microsoft.com/office/powerpoint/2010/main" val="242353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a:t>
            </a:fld>
            <a:endParaRPr lang="zh-CN" altLang="en-US" dirty="0"/>
          </a:p>
        </p:txBody>
      </p:sp>
    </p:spTree>
    <p:extLst>
      <p:ext uri="{BB962C8B-B14F-4D97-AF65-F5344CB8AC3E}">
        <p14:creationId xmlns:p14="http://schemas.microsoft.com/office/powerpoint/2010/main" val="1209112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66</a:t>
            </a:fld>
            <a:endParaRPr lang="zh-CN" altLang="en-US" dirty="0"/>
          </a:p>
        </p:txBody>
      </p:sp>
    </p:spTree>
    <p:extLst>
      <p:ext uri="{BB962C8B-B14F-4D97-AF65-F5344CB8AC3E}">
        <p14:creationId xmlns:p14="http://schemas.microsoft.com/office/powerpoint/2010/main" val="1029203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67</a:t>
            </a:fld>
            <a:endParaRPr lang="zh-CN" altLang="en-US" dirty="0"/>
          </a:p>
        </p:txBody>
      </p:sp>
    </p:spTree>
    <p:extLst>
      <p:ext uri="{BB962C8B-B14F-4D97-AF65-F5344CB8AC3E}">
        <p14:creationId xmlns:p14="http://schemas.microsoft.com/office/powerpoint/2010/main" val="633495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68</a:t>
            </a:fld>
            <a:endParaRPr lang="zh-CN" altLang="en-US" dirty="0"/>
          </a:p>
        </p:txBody>
      </p:sp>
    </p:spTree>
    <p:extLst>
      <p:ext uri="{BB962C8B-B14F-4D97-AF65-F5344CB8AC3E}">
        <p14:creationId xmlns:p14="http://schemas.microsoft.com/office/powerpoint/2010/main" val="2275115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72</a:t>
            </a:fld>
            <a:endParaRPr lang="zh-CN" altLang="en-US" dirty="0"/>
          </a:p>
        </p:txBody>
      </p:sp>
    </p:spTree>
    <p:extLst>
      <p:ext uri="{BB962C8B-B14F-4D97-AF65-F5344CB8AC3E}">
        <p14:creationId xmlns:p14="http://schemas.microsoft.com/office/powerpoint/2010/main" val="311780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74</a:t>
            </a:fld>
            <a:endParaRPr lang="zh-CN" altLang="en-US" dirty="0"/>
          </a:p>
        </p:txBody>
      </p:sp>
    </p:spTree>
    <p:extLst>
      <p:ext uri="{BB962C8B-B14F-4D97-AF65-F5344CB8AC3E}">
        <p14:creationId xmlns:p14="http://schemas.microsoft.com/office/powerpoint/2010/main" val="2002068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75</a:t>
            </a:fld>
            <a:endParaRPr lang="zh-CN" altLang="en-US" dirty="0"/>
          </a:p>
        </p:txBody>
      </p:sp>
    </p:spTree>
    <p:extLst>
      <p:ext uri="{BB962C8B-B14F-4D97-AF65-F5344CB8AC3E}">
        <p14:creationId xmlns:p14="http://schemas.microsoft.com/office/powerpoint/2010/main" val="756821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76</a:t>
            </a:fld>
            <a:endParaRPr lang="zh-CN" altLang="en-US" dirty="0"/>
          </a:p>
        </p:txBody>
      </p:sp>
    </p:spTree>
    <p:extLst>
      <p:ext uri="{BB962C8B-B14F-4D97-AF65-F5344CB8AC3E}">
        <p14:creationId xmlns:p14="http://schemas.microsoft.com/office/powerpoint/2010/main" val="4096361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78</a:t>
            </a:fld>
            <a:endParaRPr lang="zh-CN" altLang="en-US" dirty="0"/>
          </a:p>
        </p:txBody>
      </p:sp>
    </p:spTree>
    <p:extLst>
      <p:ext uri="{BB962C8B-B14F-4D97-AF65-F5344CB8AC3E}">
        <p14:creationId xmlns:p14="http://schemas.microsoft.com/office/powerpoint/2010/main" val="3981142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79</a:t>
            </a:fld>
            <a:endParaRPr lang="zh-CN" altLang="en-US" dirty="0"/>
          </a:p>
        </p:txBody>
      </p:sp>
    </p:spTree>
    <p:extLst>
      <p:ext uri="{BB962C8B-B14F-4D97-AF65-F5344CB8AC3E}">
        <p14:creationId xmlns:p14="http://schemas.microsoft.com/office/powerpoint/2010/main" val="178975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dirty="0"/>
          </a:p>
        </p:txBody>
      </p:sp>
    </p:spTree>
    <p:extLst>
      <p:ext uri="{BB962C8B-B14F-4D97-AF65-F5344CB8AC3E}">
        <p14:creationId xmlns:p14="http://schemas.microsoft.com/office/powerpoint/2010/main" val="2853057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80</a:t>
            </a:fld>
            <a:endParaRPr lang="zh-CN" altLang="en-US" dirty="0"/>
          </a:p>
        </p:txBody>
      </p:sp>
    </p:spTree>
    <p:extLst>
      <p:ext uri="{BB962C8B-B14F-4D97-AF65-F5344CB8AC3E}">
        <p14:creationId xmlns:p14="http://schemas.microsoft.com/office/powerpoint/2010/main" val="837125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81</a:t>
            </a:fld>
            <a:endParaRPr lang="zh-CN" altLang="en-US" dirty="0"/>
          </a:p>
        </p:txBody>
      </p:sp>
    </p:spTree>
    <p:extLst>
      <p:ext uri="{BB962C8B-B14F-4D97-AF65-F5344CB8AC3E}">
        <p14:creationId xmlns:p14="http://schemas.microsoft.com/office/powerpoint/2010/main" val="3516735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82</a:t>
            </a:fld>
            <a:endParaRPr lang="zh-CN" altLang="en-US" dirty="0"/>
          </a:p>
        </p:txBody>
      </p:sp>
    </p:spTree>
    <p:extLst>
      <p:ext uri="{BB962C8B-B14F-4D97-AF65-F5344CB8AC3E}">
        <p14:creationId xmlns:p14="http://schemas.microsoft.com/office/powerpoint/2010/main" val="158652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83</a:t>
            </a:fld>
            <a:endParaRPr lang="zh-CN" altLang="en-US" dirty="0"/>
          </a:p>
        </p:txBody>
      </p:sp>
    </p:spTree>
    <p:extLst>
      <p:ext uri="{BB962C8B-B14F-4D97-AF65-F5344CB8AC3E}">
        <p14:creationId xmlns:p14="http://schemas.microsoft.com/office/powerpoint/2010/main" val="2740969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84</a:t>
            </a:fld>
            <a:endParaRPr lang="zh-CN" altLang="en-US" dirty="0"/>
          </a:p>
        </p:txBody>
      </p:sp>
    </p:spTree>
    <p:extLst>
      <p:ext uri="{BB962C8B-B14F-4D97-AF65-F5344CB8AC3E}">
        <p14:creationId xmlns:p14="http://schemas.microsoft.com/office/powerpoint/2010/main" val="2466126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85</a:t>
            </a:fld>
            <a:endParaRPr lang="zh-CN" altLang="en-US" dirty="0"/>
          </a:p>
        </p:txBody>
      </p:sp>
    </p:spTree>
    <p:extLst>
      <p:ext uri="{BB962C8B-B14F-4D97-AF65-F5344CB8AC3E}">
        <p14:creationId xmlns:p14="http://schemas.microsoft.com/office/powerpoint/2010/main" val="210189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86</a:t>
            </a:fld>
            <a:endParaRPr lang="zh-CN" altLang="en-US" dirty="0"/>
          </a:p>
        </p:txBody>
      </p:sp>
    </p:spTree>
    <p:extLst>
      <p:ext uri="{BB962C8B-B14F-4D97-AF65-F5344CB8AC3E}">
        <p14:creationId xmlns:p14="http://schemas.microsoft.com/office/powerpoint/2010/main" val="327334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87</a:t>
            </a:fld>
            <a:endParaRPr lang="zh-CN" altLang="en-US" dirty="0"/>
          </a:p>
        </p:txBody>
      </p:sp>
    </p:spTree>
    <p:extLst>
      <p:ext uri="{BB962C8B-B14F-4D97-AF65-F5344CB8AC3E}">
        <p14:creationId xmlns:p14="http://schemas.microsoft.com/office/powerpoint/2010/main" val="2423068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88</a:t>
            </a:fld>
            <a:endParaRPr lang="zh-CN" altLang="en-US" dirty="0"/>
          </a:p>
        </p:txBody>
      </p:sp>
    </p:spTree>
    <p:extLst>
      <p:ext uri="{BB962C8B-B14F-4D97-AF65-F5344CB8AC3E}">
        <p14:creationId xmlns:p14="http://schemas.microsoft.com/office/powerpoint/2010/main" val="745600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89</a:t>
            </a:fld>
            <a:endParaRPr lang="zh-CN" altLang="en-US" dirty="0"/>
          </a:p>
        </p:txBody>
      </p:sp>
    </p:spTree>
    <p:extLst>
      <p:ext uri="{BB962C8B-B14F-4D97-AF65-F5344CB8AC3E}">
        <p14:creationId xmlns:p14="http://schemas.microsoft.com/office/powerpoint/2010/main" val="11260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23</a:t>
            </a:fld>
            <a:endParaRPr lang="zh-CN" altLang="en-US" dirty="0"/>
          </a:p>
        </p:txBody>
      </p:sp>
    </p:spTree>
    <p:extLst>
      <p:ext uri="{BB962C8B-B14F-4D97-AF65-F5344CB8AC3E}">
        <p14:creationId xmlns:p14="http://schemas.microsoft.com/office/powerpoint/2010/main" val="1484491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90</a:t>
            </a:fld>
            <a:endParaRPr lang="zh-CN" altLang="en-US" dirty="0"/>
          </a:p>
        </p:txBody>
      </p:sp>
    </p:spTree>
    <p:extLst>
      <p:ext uri="{BB962C8B-B14F-4D97-AF65-F5344CB8AC3E}">
        <p14:creationId xmlns:p14="http://schemas.microsoft.com/office/powerpoint/2010/main" val="1002777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91</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43</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44</a:t>
            </a:fld>
            <a:endParaRPr lang="zh-CN" altLang="en-US" dirty="0"/>
          </a:p>
        </p:txBody>
      </p:sp>
    </p:spTree>
    <p:extLst>
      <p:ext uri="{BB962C8B-B14F-4D97-AF65-F5344CB8AC3E}">
        <p14:creationId xmlns:p14="http://schemas.microsoft.com/office/powerpoint/2010/main" val="3069799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45</a:t>
            </a:fld>
            <a:endParaRPr lang="zh-CN" altLang="en-US" dirty="0"/>
          </a:p>
        </p:txBody>
      </p:sp>
    </p:spTree>
    <p:extLst>
      <p:ext uri="{BB962C8B-B14F-4D97-AF65-F5344CB8AC3E}">
        <p14:creationId xmlns:p14="http://schemas.microsoft.com/office/powerpoint/2010/main" val="381513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2023/6/28</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2023/6/28</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80.png"/><Relationship Id="rId11" Type="http://schemas.openxmlformats.org/officeDocument/2006/relationships/image" Target="../media/image26.png"/></Relationships>
</file>

<file path=ppt/slides/_rels/slide19.xml.rels><?xml version="1.0" encoding="UTF-8" standalone="yes"?>
<Relationships xmlns="http://schemas.openxmlformats.org/package/2006/relationships"><Relationship Id="rId7"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19.png"/><Relationship Id="rId4" Type="http://schemas.openxmlformats.org/officeDocument/2006/relationships/image" Target="../media/image320.png"/></Relationships>
</file>

<file path=ppt/slides/_rels/slide21.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19.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7"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4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image" Target="../media/image210.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6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4.wmf"/><Relationship Id="rId7"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7"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75.png"/><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62.png"/><Relationship Id="rId7"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6.pn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21.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24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72.png"/><Relationship Id="rId5" Type="http://schemas.openxmlformats.org/officeDocument/2006/relationships/image" Target="../media/image262.png"/></Relationships>
</file>

<file path=ppt/slides/_rels/slide54.xml.rels><?xml version="1.0" encoding="UTF-8" standalone="yes"?>
<Relationships xmlns="http://schemas.openxmlformats.org/package/2006/relationships"><Relationship Id="rId8" Type="http://schemas.openxmlformats.org/officeDocument/2006/relationships/image" Target="../media/image311.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81.png"/><Relationship Id="rId5" Type="http://schemas.openxmlformats.org/officeDocument/2006/relationships/image" Target="../media/image282.png"/><Relationship Id="rId10" Type="http://schemas.openxmlformats.org/officeDocument/2006/relationships/image" Target="../media/image100.png"/><Relationship Id="rId9"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350.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331.png"/><Relationship Id="rId10" Type="http://schemas.openxmlformats.org/officeDocument/2006/relationships/image" Target="../media/image71.png"/><Relationship Id="rId9" Type="http://schemas.openxmlformats.org/officeDocument/2006/relationships/image" Target="../media/image3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381.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10.png"/><Relationship Id="rId10" Type="http://schemas.openxmlformats.org/officeDocument/2006/relationships/image" Target="../media/image54.wmf"/><Relationship Id="rId9"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151.png"/></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7" Type="http://schemas.openxmlformats.org/officeDocument/2006/relationships/image" Target="../media/image19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83.png"/><Relationship Id="rId5" Type="http://schemas.openxmlformats.org/officeDocument/2006/relationships/image" Target="../media/image173.png"/></Relationships>
</file>

<file path=ppt/slides/_rels/slide64.xml.rels><?xml version="1.0" encoding="UTF-8" standalone="yes"?>
<Relationships xmlns="http://schemas.openxmlformats.org/package/2006/relationships"><Relationship Id="rId8" Type="http://schemas.openxmlformats.org/officeDocument/2006/relationships/image" Target="../media/image232.png"/><Relationship Id="rId7"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100.png"/><Relationship Id="rId5" Type="http://schemas.openxmlformats.org/officeDocument/2006/relationships/image" Target="../media/image160.png"/><Relationship Id="rId9" Type="http://schemas.openxmlformats.org/officeDocument/2006/relationships/image" Target="../media/image91.png"/></Relationships>
</file>

<file path=ppt/slides/_rels/slide65.xml.rels><?xml version="1.0" encoding="UTF-8" standalone="yes"?>
<Relationships xmlns="http://schemas.openxmlformats.org/package/2006/relationships"><Relationship Id="rId8" Type="http://schemas.openxmlformats.org/officeDocument/2006/relationships/image" Target="../media/image91.png"/><Relationship Id="rId7" Type="http://schemas.openxmlformats.org/officeDocument/2006/relationships/image" Target="../media/image25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100.png"/><Relationship Id="rId5" Type="http://schemas.openxmlformats.org/officeDocument/2006/relationships/image" Target="../media/image2400.png"/></Relationships>
</file>

<file path=ppt/slides/_rels/slide66.xml.rels><?xml version="1.0" encoding="UTF-8" standalone="yes"?>
<Relationships xmlns="http://schemas.openxmlformats.org/package/2006/relationships"><Relationship Id="rId8" Type="http://schemas.openxmlformats.org/officeDocument/2006/relationships/image" Target="../media/image291.png"/><Relationship Id="rId7" Type="http://schemas.openxmlformats.org/officeDocument/2006/relationships/image" Target="../media/image930.png"/><Relationship Id="rId12"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73.png"/><Relationship Id="rId11" Type="http://schemas.openxmlformats.org/officeDocument/2006/relationships/image" Target="../media/image322.png"/><Relationship Id="rId5" Type="http://schemas.openxmlformats.org/officeDocument/2006/relationships/image" Target="../media/image960.png"/><Relationship Id="rId10" Type="http://schemas.openxmlformats.org/officeDocument/2006/relationships/image" Target="../media/image940.png"/><Relationship Id="rId9" Type="http://schemas.openxmlformats.org/officeDocument/2006/relationships/image" Target="../media/image92.png"/></Relationships>
</file>

<file path=ppt/slides/_rels/slide67.xml.rels><?xml version="1.0" encoding="UTF-8" standalone="yes"?>
<Relationships xmlns="http://schemas.openxmlformats.org/package/2006/relationships"><Relationship Id="rId8" Type="http://schemas.openxmlformats.org/officeDocument/2006/relationships/image" Target="../media/image361.png"/><Relationship Id="rId7" Type="http://schemas.openxmlformats.org/officeDocument/2006/relationships/image" Target="../media/image35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43.png"/><Relationship Id="rId5" Type="http://schemas.openxmlformats.org/officeDocument/2006/relationships/image" Target="../media/image3300.png"/><Relationship Id="rId10" Type="http://schemas.openxmlformats.org/officeDocument/2006/relationships/image" Target="../media/image382.png"/><Relationship Id="rId9" Type="http://schemas.openxmlformats.org/officeDocument/2006/relationships/image" Target="../media/image93.png"/></Relationships>
</file>

<file path=ppt/slides/_rels/slide6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93.png"/><Relationship Id="rId7" Type="http://schemas.openxmlformats.org/officeDocument/2006/relationships/image" Target="../media/image40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90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431.png"/></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7"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000.png"/><Relationship Id="rId5" Type="http://schemas.openxmlformats.org/officeDocument/2006/relationships/image" Target="../media/image911.png"/></Relationships>
</file>

<file path=ppt/slides/_rels/slide7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97.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98.png"/><Relationship Id="rId7" Type="http://schemas.openxmlformats.org/officeDocument/2006/relationships/image" Target="../media/image55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40.png"/><Relationship Id="rId5" Type="http://schemas.openxmlformats.org/officeDocument/2006/relationships/image" Target="../media/image1100.png"/></Relationships>
</file>

<file path=ppt/slides/_rels/slide79.xml.rels><?xml version="1.0" encoding="UTF-8" standalone="yes"?>
<Relationships xmlns="http://schemas.openxmlformats.org/package/2006/relationships"><Relationship Id="rId8" Type="http://schemas.openxmlformats.org/officeDocument/2006/relationships/image" Target="../media/image1400.png"/><Relationship Id="rId7" Type="http://schemas.openxmlformats.org/officeDocument/2006/relationships/image" Target="../media/image19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130.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620.png"/><Relationship Id="rId7"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213.png"/><Relationship Id="rId9" Type="http://schemas.openxmlformats.org/officeDocument/2006/relationships/image" Target="../media/image630.png"/></Relationships>
</file>

<file path=ppt/slides/_rels/slide81.xml.rels><?xml version="1.0" encoding="UTF-8" standalone="yes"?>
<Relationships xmlns="http://schemas.openxmlformats.org/package/2006/relationships"><Relationship Id="rId8" Type="http://schemas.openxmlformats.org/officeDocument/2006/relationships/image" Target="../media/image101.png"/><Relationship Id="rId7"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50.png"/><Relationship Id="rId5" Type="http://schemas.openxmlformats.org/officeDocument/2006/relationships/image" Target="../media/image640.png"/><Relationship Id="rId9" Type="http://schemas.openxmlformats.org/officeDocument/2006/relationships/image" Target="../media/image213.png"/></Relationships>
</file>

<file path=ppt/slides/_rels/slide82.xml.rels><?xml version="1.0" encoding="UTF-8" standalone="yes"?>
<Relationships xmlns="http://schemas.openxmlformats.org/package/2006/relationships"><Relationship Id="rId8" Type="http://schemas.openxmlformats.org/officeDocument/2006/relationships/image" Target="../media/image690.png"/><Relationship Id="rId7"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80.png"/><Relationship Id="rId5" Type="http://schemas.openxmlformats.org/officeDocument/2006/relationships/image" Target="../media/image670.png"/><Relationship Id="rId9" Type="http://schemas.openxmlformats.org/officeDocument/2006/relationships/image" Target="../media/image700.png"/></Relationships>
</file>

<file path=ppt/slides/_rels/slide83.xml.rels><?xml version="1.0" encoding="UTF-8" standalone="yes"?>
<Relationships xmlns="http://schemas.openxmlformats.org/package/2006/relationships"><Relationship Id="rId7"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711.png"/></Relationships>
</file>

<file path=ppt/slides/_rels/slide84.xml.rels><?xml version="1.0" encoding="UTF-8" standalone="yes"?>
<Relationships xmlns="http://schemas.openxmlformats.org/package/2006/relationships"><Relationship Id="rId8" Type="http://schemas.openxmlformats.org/officeDocument/2006/relationships/image" Target="../media/image750.png"/><Relationship Id="rId7" Type="http://schemas.openxmlformats.org/officeDocument/2006/relationships/image" Target="../media/image74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102.png"/><Relationship Id="rId9" Type="http://schemas.openxmlformats.org/officeDocument/2006/relationships/image" Target="../media/image760.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801.png"/></Relationships>
</file>

<file path=ppt/slides/_rels/slide86.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04.png"/><Relationship Id="rId7" Type="http://schemas.openxmlformats.org/officeDocument/2006/relationships/image" Target="../media/image83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05.png"/><Relationship Id="rId9" Type="http://schemas.openxmlformats.org/officeDocument/2006/relationships/image" Target="../media/image2101.png"/></Relationships>
</file>

<file path=ppt/slides/_rels/slide87.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104.png"/><Relationship Id="rId7" Type="http://schemas.openxmlformats.org/officeDocument/2006/relationships/image" Target="../media/image2101.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830.png"/><Relationship Id="rId9" Type="http://schemas.openxmlformats.org/officeDocument/2006/relationships/image" Target="../media/image106.png"/></Relationships>
</file>

<file path=ppt/slides/_rels/slide88.xml.rels><?xml version="1.0" encoding="UTF-8" standalone="yes"?>
<Relationships xmlns="http://schemas.openxmlformats.org/package/2006/relationships"><Relationship Id="rId8" Type="http://schemas.openxmlformats.org/officeDocument/2006/relationships/image" Target="../media/image890.png"/><Relationship Id="rId7" Type="http://schemas.openxmlformats.org/officeDocument/2006/relationships/image" Target="../media/image880.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87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9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09.png"/><Relationship Id="rId7"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概率图模型</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8</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1231106"/>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zh-CN" dirty="0">
                <a:solidFill>
                  <a:srgbClr val="000000"/>
                </a:solidFill>
                <a:latin typeface="Arial" panose="020B0604020202020204" pitchFamily="34" charset="0"/>
                <a:ea typeface="微软雅黑" panose="020B0503020204020204" pitchFamily="34" charset="-122"/>
              </a:rPr>
              <a:t>贝叶斯网络</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概率图模型中的条件独立</a:t>
            </a:r>
            <a:r>
              <a:rPr lang="zh-CN" altLang="en-US" dirty="0">
                <a:solidFill>
                  <a:srgbClr val="000000"/>
                </a:solidFill>
                <a:latin typeface="Arial" panose="020B0604020202020204" pitchFamily="34" charset="0"/>
                <a:ea typeface="微软雅黑" panose="020B0503020204020204" pitchFamily="34" charset="-122"/>
              </a:rPr>
              <a:t>、马尔可夫</a:t>
            </a:r>
            <a:r>
              <a:rPr lang="zh-CN" altLang="zh-CN" dirty="0">
                <a:solidFill>
                  <a:srgbClr val="000000"/>
                </a:solidFill>
                <a:latin typeface="Arial" panose="020B0604020202020204" pitchFamily="34" charset="0"/>
                <a:ea typeface="微软雅黑" panose="020B0503020204020204" pitchFamily="34" charset="-122"/>
              </a:rPr>
              <a:t>网络简介</a:t>
            </a:r>
            <a:r>
              <a:rPr lang="zh-CN" altLang="en-US" dirty="0">
                <a:solidFill>
                  <a:srgbClr val="000000"/>
                </a:solidFill>
                <a:latin typeface="Arial" panose="020B0604020202020204" pitchFamily="34" charset="0"/>
                <a:ea typeface="微软雅黑" panose="020B0503020204020204" pitchFamily="34" charset="-122"/>
              </a:rPr>
              <a:t>、马尔可夫</a:t>
            </a:r>
            <a:r>
              <a:rPr lang="zh-CN" altLang="zh-CN" dirty="0">
                <a:solidFill>
                  <a:srgbClr val="000000"/>
                </a:solidFill>
                <a:latin typeface="Arial" panose="020B0604020202020204" pitchFamily="34" charset="0"/>
                <a:ea typeface="微软雅黑" panose="020B0503020204020204" pitchFamily="34" charset="-122"/>
              </a:rPr>
              <a:t>网络应用示例</a:t>
            </a:r>
            <a:r>
              <a:rPr lang="zh-CN" altLang="en-US" dirty="0">
                <a:solidFill>
                  <a:srgbClr val="000000"/>
                </a:solidFill>
                <a:latin typeface="Arial" panose="020B0604020202020204" pitchFamily="34" charset="0"/>
                <a:ea typeface="微软雅黑" panose="020B0503020204020204" pitchFamily="34" charset="-122"/>
              </a:rPr>
              <a:t>、马尔可夫</a:t>
            </a:r>
            <a:r>
              <a:rPr lang="zh-CN" altLang="zh-CN" dirty="0">
                <a:solidFill>
                  <a:srgbClr val="000000"/>
                </a:solidFill>
                <a:latin typeface="Arial" panose="020B0604020202020204" pitchFamily="34" charset="0"/>
                <a:ea typeface="微软雅黑" panose="020B0503020204020204" pitchFamily="34" charset="-122"/>
              </a:rPr>
              <a:t>网络</a:t>
            </a:r>
            <a:r>
              <a:rPr lang="en-US" altLang="zh-CN" dirty="0">
                <a:solidFill>
                  <a:srgbClr val="000000"/>
                </a:solidFill>
                <a:latin typeface="Arial" panose="020B0604020202020204" pitchFamily="34" charset="0"/>
                <a:ea typeface="微软雅黑" panose="020B0503020204020204" pitchFamily="34" charset="-122"/>
              </a:rPr>
              <a:t>vs.</a:t>
            </a:r>
            <a:r>
              <a:rPr lang="zh-CN" altLang="zh-CN" dirty="0">
                <a:solidFill>
                  <a:srgbClr val="000000"/>
                </a:solidFill>
                <a:latin typeface="Arial" panose="020B0604020202020204" pitchFamily="34" charset="0"/>
                <a:ea typeface="微软雅黑" panose="020B0503020204020204" pitchFamily="34" charset="-122"/>
              </a:rPr>
              <a:t>贝叶斯网络</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链式模型推断</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树图模型推断</a:t>
            </a:r>
            <a:endParaRPr lang="zh-CN" altLang="zh-CN" sz="4400" dirty="0">
              <a:latin typeface="Arial" panose="020B0604020202020204" pitchFamily="34" charset="0"/>
            </a:endParaRPr>
          </a:p>
        </p:txBody>
      </p:sp>
      <p:sp>
        <p:nvSpPr>
          <p:cNvPr id="9" name="文本框 8">
            <a:extLst>
              <a:ext uri="{FF2B5EF4-FFF2-40B4-BE49-F238E27FC236}">
                <a16:creationId xmlns:a16="http://schemas.microsoft.com/office/drawing/2014/main" id="{744695CE-795B-C182-5D34-27B422F2E8F5}"/>
              </a:ext>
            </a:extLst>
          </p:cNvPr>
          <p:cNvSpPr txBox="1"/>
          <p:nvPr/>
        </p:nvSpPr>
        <p:spPr>
          <a:xfrm>
            <a:off x="2315518" y="6127864"/>
            <a:ext cx="5887365" cy="307777"/>
          </a:xfrm>
          <a:prstGeom prst="rect">
            <a:avLst/>
          </a:prstGeom>
          <a:noFill/>
        </p:spPr>
        <p:txBody>
          <a:bodyPr wrap="square" rtlCol="0">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本节部分素材取自</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Chris</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Bishop</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PRML</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章</a:t>
            </a:r>
            <a:endParaRPr lang="zh-CN" altLang="zh-CN" sz="3200" dirty="0">
              <a:latin typeface="Arial" panose="020B0604020202020204" pitchFamily="34" charset="0"/>
            </a:endParaRPr>
          </a:p>
        </p:txBody>
      </p:sp>
    </p:spTree>
    <p:extLst>
      <p:ext uri="{BB962C8B-B14F-4D97-AF65-F5344CB8AC3E}">
        <p14:creationId xmlns:p14="http://schemas.microsoft.com/office/powerpoint/2010/main" val="17087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5A00D-75C1-47CB-A44F-FEED48A3B11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sp>
        <p:nvSpPr>
          <p:cNvPr id="3" name="Title 2">
            <a:extLst>
              <a:ext uri="{FF2B5EF4-FFF2-40B4-BE49-F238E27FC236}">
                <a16:creationId xmlns:a16="http://schemas.microsoft.com/office/drawing/2014/main" id="{96517426-CD75-40D8-AB84-8ED52B666B7F}"/>
              </a:ext>
            </a:extLst>
          </p:cNvPr>
          <p:cNvSpPr>
            <a:spLocks noGrp="1"/>
          </p:cNvSpPr>
          <p:nvPr>
            <p:ph type="title"/>
          </p:nvPr>
        </p:nvSpPr>
        <p:spPr/>
        <p:txBody>
          <a:bodyPr/>
          <a:lstStyle/>
          <a:p>
            <a:r>
              <a:rPr lang="zh-CN" altLang="en-US" dirty="0"/>
              <a:t>数据科学的关键问题</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569D57F-134F-4284-948D-D03B9977198D}"/>
                  </a:ext>
                </a:extLst>
              </p:cNvPr>
              <p:cNvSpPr>
                <a:spLocks noGrp="1"/>
              </p:cNvSpPr>
              <p:nvPr>
                <p:ph sz="quarter" idx="13"/>
              </p:nvPr>
            </p:nvSpPr>
            <p:spPr/>
            <p:txBody>
              <a:bodyPr>
                <a:normAutofit/>
              </a:bodyPr>
              <a:lstStyle/>
              <a:p>
                <a:r>
                  <a:rPr lang="zh-CN" altLang="en-US" sz="2000" dirty="0"/>
                  <a:t>如何构建数据模型？</a:t>
                </a:r>
                <a:endParaRPr lang="en-US" altLang="zh-CN" sz="2000" dirty="0"/>
              </a:p>
              <a:p>
                <a:endParaRPr lang="en-US" altLang="zh-CN" sz="2000" dirty="0"/>
              </a:p>
              <a:p>
                <a:endParaRPr lang="en-US" altLang="zh-CN" sz="2000" dirty="0"/>
              </a:p>
              <a:p>
                <a:r>
                  <a:rPr lang="zh-CN" altLang="en-US" sz="2000" dirty="0"/>
                  <a:t>具体来说，如何建模联合数据分布 </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a:t>
                </a:r>
                <a:endParaRPr lang="en-US" altLang="zh-CN" sz="2000" dirty="0"/>
              </a:p>
              <a:p>
                <a:pPr lvl="1"/>
                <a:endParaRPr lang="en-US" altLang="zh-CN" sz="1800" dirty="0"/>
              </a:p>
              <a:p>
                <a:pPr lvl="1"/>
                <a:r>
                  <a:rPr lang="zh-CN" altLang="en-US" sz="1800" dirty="0"/>
                  <a:t>比如：温度和人的穿衣数据</a:t>
                </a:r>
                <a:endParaRPr lang="en-US" altLang="zh-CN" sz="1800" dirty="0"/>
              </a:p>
              <a:p>
                <a:endParaRPr lang="en-US" altLang="zh-CN" sz="2000" dirty="0"/>
              </a:p>
              <a:p>
                <a:endParaRPr lang="en-US" altLang="zh-CN" sz="2000" dirty="0"/>
              </a:p>
              <a:p>
                <a:endParaRPr lang="zh-CN" altLang="en-US" sz="2000" dirty="0"/>
              </a:p>
            </p:txBody>
          </p:sp>
        </mc:Choice>
        <mc:Fallback xmlns="">
          <p:sp>
            <p:nvSpPr>
              <p:cNvPr id="4" name="Content Placeholder 3">
                <a:extLst>
                  <a:ext uri="{FF2B5EF4-FFF2-40B4-BE49-F238E27FC236}">
                    <a16:creationId xmlns:a16="http://schemas.microsoft.com/office/drawing/2014/main" id="{9569D57F-134F-4284-948D-D03B9977198D}"/>
                  </a:ext>
                </a:extLst>
              </p:cNvPr>
              <p:cNvSpPr>
                <a:spLocks noGrp="1" noRot="1" noChangeAspect="1" noMove="1" noResize="1" noEditPoints="1" noAdjustHandles="1" noChangeArrowheads="1" noChangeShapeType="1" noTextEdit="1"/>
              </p:cNvSpPr>
              <p:nvPr>
                <p:ph sz="quarter" idx="13"/>
              </p:nvPr>
            </p:nvSpPr>
            <p:spPr>
              <a:blipFill>
                <a:blip r:embed="rId5"/>
                <a:stretch>
                  <a:fillRect l="-674" t="-121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A9952914-70B2-43DF-B4EB-86C44930B34C}"/>
              </a:ext>
            </a:extLst>
          </p:cNvPr>
          <p:cNvSpPr>
            <a:spLocks noGrp="1"/>
          </p:cNvSpPr>
          <p:nvPr>
            <p:ph type="ftr" sz="quarter" idx="11"/>
          </p:nvPr>
        </p:nvSpPr>
        <p:spPr/>
        <p:txBody>
          <a:bodyPr/>
          <a:lstStyle/>
          <a:p>
            <a:endParaRPr lang="zh-CN" altLang="en-US" dirty="0"/>
          </a:p>
        </p:txBody>
      </p:sp>
      <p:graphicFrame>
        <p:nvGraphicFramePr>
          <p:cNvPr id="8" name="表格 7">
            <a:extLst>
              <a:ext uri="{FF2B5EF4-FFF2-40B4-BE49-F238E27FC236}">
                <a16:creationId xmlns:a16="http://schemas.microsoft.com/office/drawing/2014/main" id="{252F1387-0D00-456C-A3C8-E4205C48E641}"/>
              </a:ext>
            </a:extLst>
          </p:cNvPr>
          <p:cNvGraphicFramePr>
            <a:graphicFrameLocks noGrp="1"/>
          </p:cNvGraphicFramePr>
          <p:nvPr>
            <p:extLst>
              <p:ext uri="{D42A27DB-BD31-4B8C-83A1-F6EECF244321}">
                <p14:modId xmlns:p14="http://schemas.microsoft.com/office/powerpoint/2010/main" val="2365912644"/>
              </p:ext>
            </p:extLst>
          </p:nvPr>
        </p:nvGraphicFramePr>
        <p:xfrm>
          <a:off x="1524000" y="3634610"/>
          <a:ext cx="6096000" cy="185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GB" dirty="0">
                          <a:solidFill>
                            <a:schemeClr val="tx1"/>
                          </a:solidFill>
                        </a:rPr>
                        <a:t>Temperature</a:t>
                      </a:r>
                      <a:endParaRPr lang="en-US" dirty="0">
                        <a:solidFill>
                          <a:schemeClr val="tx1"/>
                        </a:solidFill>
                      </a:endParaRPr>
                    </a:p>
                  </a:txBody>
                  <a:tcPr anchor="ctr">
                    <a:solidFill>
                      <a:schemeClr val="accent1"/>
                    </a:solidFill>
                  </a:tcPr>
                </a:tc>
                <a:tc>
                  <a:txBody>
                    <a:bodyPr/>
                    <a:lstStyle/>
                    <a:p>
                      <a:pPr algn="ctr"/>
                      <a:r>
                        <a:rPr lang="en-GB" dirty="0">
                          <a:solidFill>
                            <a:schemeClr val="tx1"/>
                          </a:solidFill>
                        </a:rPr>
                        <a:t>Cloth</a:t>
                      </a:r>
                      <a:endParaRPr lang="en-US" dirty="0">
                        <a:solidFill>
                          <a:schemeClr val="tx1"/>
                        </a:solidFill>
                      </a:endParaRPr>
                    </a:p>
                  </a:txBody>
                  <a:tcPr anchor="ctr">
                    <a:solidFill>
                      <a:schemeClr val="accent1"/>
                    </a:solidFill>
                  </a:tcPr>
                </a:tc>
                <a:tc>
                  <a:txBody>
                    <a:bodyPr/>
                    <a:lstStyle/>
                    <a:p>
                      <a:pPr algn="ctr"/>
                      <a:r>
                        <a:rPr lang="en-GB" dirty="0">
                          <a:solidFill>
                            <a:schemeClr val="tx1"/>
                          </a:solidFill>
                        </a:rPr>
                        <a:t>Probability</a:t>
                      </a:r>
                      <a:endParaRPr lang="en-US" dirty="0">
                        <a:solidFill>
                          <a:schemeClr val="tx1"/>
                        </a:solidFill>
                      </a:endParaRPr>
                    </a:p>
                  </a:txBody>
                  <a:tcPr anchor="ctr">
                    <a:solidFill>
                      <a:schemeClr val="accent1"/>
                    </a:solidFill>
                  </a:tcPr>
                </a:tc>
                <a:extLst>
                  <a:ext uri="{0D108BD9-81ED-4DB2-BD59-A6C34878D82A}">
                    <a16:rowId xmlns:a16="http://schemas.microsoft.com/office/drawing/2014/main" val="10000"/>
                  </a:ext>
                </a:extLst>
              </a:tr>
              <a:tr h="370840">
                <a:tc>
                  <a:txBody>
                    <a:bodyPr/>
                    <a:lstStyle/>
                    <a:p>
                      <a:pPr algn="ctr"/>
                      <a:r>
                        <a:rPr lang="en-GB" dirty="0"/>
                        <a:t>Hot</a:t>
                      </a:r>
                      <a:endParaRPr lang="en-US" dirty="0"/>
                    </a:p>
                  </a:txBody>
                  <a:tcPr anchor="ctr">
                    <a:solidFill>
                      <a:schemeClr val="accent2">
                        <a:lumMod val="20000"/>
                        <a:lumOff val="80000"/>
                      </a:schemeClr>
                    </a:solidFill>
                  </a:tcPr>
                </a:tc>
                <a:tc>
                  <a:txBody>
                    <a:bodyPr/>
                    <a:lstStyle/>
                    <a:p>
                      <a:pPr algn="ctr"/>
                      <a:r>
                        <a:rPr lang="en-GB" dirty="0"/>
                        <a:t>Shirt</a:t>
                      </a:r>
                      <a:endParaRPr lang="en-US" dirty="0"/>
                    </a:p>
                  </a:txBody>
                  <a:tcPr anchor="ctr">
                    <a:solidFill>
                      <a:schemeClr val="accent2">
                        <a:lumMod val="20000"/>
                        <a:lumOff val="80000"/>
                      </a:schemeClr>
                    </a:solidFill>
                  </a:tcPr>
                </a:tc>
                <a:tc>
                  <a:txBody>
                    <a:bodyPr/>
                    <a:lstStyle/>
                    <a:p>
                      <a:pPr algn="ctr"/>
                      <a:r>
                        <a:rPr lang="en-GB" dirty="0"/>
                        <a:t>48%</a:t>
                      </a:r>
                      <a:endParaRPr lang="en-US" dirty="0"/>
                    </a:p>
                  </a:txBody>
                  <a:tcPr anchor="ct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GB" dirty="0"/>
                        <a:t>Hot</a:t>
                      </a:r>
                      <a:endParaRPr lang="en-US" dirty="0"/>
                    </a:p>
                  </a:txBody>
                  <a:tcPr anchor="ctr">
                    <a:solidFill>
                      <a:schemeClr val="accent1">
                        <a:lumMod val="20000"/>
                        <a:lumOff val="80000"/>
                      </a:schemeClr>
                    </a:solidFill>
                  </a:tcPr>
                </a:tc>
                <a:tc>
                  <a:txBody>
                    <a:bodyPr/>
                    <a:lstStyle/>
                    <a:p>
                      <a:pPr algn="ctr"/>
                      <a:r>
                        <a:rPr lang="en-GB" dirty="0"/>
                        <a:t>Coat</a:t>
                      </a:r>
                      <a:endParaRPr lang="en-US" dirty="0"/>
                    </a:p>
                  </a:txBody>
                  <a:tcPr anchor="ctr">
                    <a:solidFill>
                      <a:schemeClr val="accent1">
                        <a:lumMod val="20000"/>
                        <a:lumOff val="80000"/>
                      </a:schemeClr>
                    </a:solidFill>
                  </a:tcPr>
                </a:tc>
                <a:tc>
                  <a:txBody>
                    <a:bodyPr/>
                    <a:lstStyle/>
                    <a:p>
                      <a:pPr algn="ctr"/>
                      <a:r>
                        <a:rPr lang="en-GB" dirty="0"/>
                        <a:t>12%</a:t>
                      </a:r>
                      <a:endParaRPr lang="en-US" dirty="0"/>
                    </a:p>
                  </a:txBody>
                  <a:tcPr anchor="ct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algn="ctr"/>
                      <a:r>
                        <a:rPr lang="en-GB" dirty="0">
                          <a:solidFill>
                            <a:schemeClr val="tx1"/>
                          </a:solidFill>
                        </a:rPr>
                        <a:t>Cold</a:t>
                      </a:r>
                      <a:endParaRPr lang="en-US" dirty="0">
                        <a:solidFill>
                          <a:schemeClr val="tx1"/>
                        </a:solidFill>
                      </a:endParaRPr>
                    </a:p>
                  </a:txBody>
                  <a:tcPr anchor="ctr">
                    <a:solidFill>
                      <a:schemeClr val="accent2">
                        <a:lumMod val="20000"/>
                        <a:lumOff val="80000"/>
                      </a:schemeClr>
                    </a:solidFill>
                  </a:tcPr>
                </a:tc>
                <a:tc>
                  <a:txBody>
                    <a:bodyPr/>
                    <a:lstStyle/>
                    <a:p>
                      <a:pPr algn="ctr"/>
                      <a:r>
                        <a:rPr lang="en-GB" dirty="0">
                          <a:solidFill>
                            <a:schemeClr val="tx1"/>
                          </a:solidFill>
                        </a:rPr>
                        <a:t>Shirt</a:t>
                      </a:r>
                      <a:endParaRPr lang="en-US" dirty="0">
                        <a:solidFill>
                          <a:schemeClr val="tx1"/>
                        </a:solidFill>
                      </a:endParaRPr>
                    </a:p>
                  </a:txBody>
                  <a:tcPr anchor="ctr">
                    <a:solidFill>
                      <a:schemeClr val="accent2">
                        <a:lumMod val="20000"/>
                        <a:lumOff val="80000"/>
                      </a:schemeClr>
                    </a:solidFill>
                  </a:tcPr>
                </a:tc>
                <a:tc>
                  <a:txBody>
                    <a:bodyPr/>
                    <a:lstStyle/>
                    <a:p>
                      <a:pPr algn="ctr"/>
                      <a:r>
                        <a:rPr lang="en-GB" dirty="0">
                          <a:solidFill>
                            <a:schemeClr val="tx1"/>
                          </a:solidFill>
                        </a:rPr>
                        <a:t>8%</a:t>
                      </a:r>
                      <a:endParaRPr lang="en-US" dirty="0">
                        <a:solidFill>
                          <a:schemeClr val="tx1"/>
                        </a:solidFill>
                      </a:endParaRPr>
                    </a:p>
                  </a:txBody>
                  <a:tcPr anchor="ct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GB" dirty="0"/>
                        <a:t>Cold</a:t>
                      </a:r>
                      <a:endParaRPr lang="en-US" dirty="0"/>
                    </a:p>
                  </a:txBody>
                  <a:tcPr anchor="ctr">
                    <a:solidFill>
                      <a:schemeClr val="accent1">
                        <a:lumMod val="20000"/>
                        <a:lumOff val="80000"/>
                      </a:schemeClr>
                    </a:solidFill>
                  </a:tcPr>
                </a:tc>
                <a:tc>
                  <a:txBody>
                    <a:bodyPr/>
                    <a:lstStyle/>
                    <a:p>
                      <a:pPr algn="ctr"/>
                      <a:r>
                        <a:rPr lang="en-GB" dirty="0"/>
                        <a:t>Coat</a:t>
                      </a:r>
                      <a:endParaRPr lang="en-US" dirty="0"/>
                    </a:p>
                  </a:txBody>
                  <a:tcPr anchor="ctr">
                    <a:solidFill>
                      <a:schemeClr val="accent1">
                        <a:lumMod val="20000"/>
                        <a:lumOff val="80000"/>
                      </a:schemeClr>
                    </a:solidFill>
                  </a:tcPr>
                </a:tc>
                <a:tc>
                  <a:txBody>
                    <a:bodyPr/>
                    <a:lstStyle/>
                    <a:p>
                      <a:pPr algn="ctr"/>
                      <a:r>
                        <a:rPr lang="en-GB" dirty="0"/>
                        <a:t>32%</a:t>
                      </a:r>
                      <a:endParaRPr lang="en-US" dirty="0"/>
                    </a:p>
                  </a:txBody>
                  <a:tcPr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8624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fade">
                                      <p:cBhvr>
                                        <p:cTn id="10" dur="500"/>
                                        <p:tgtEl>
                                          <p:spTgt spid="4">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CAD7C-D85B-4D94-A936-5AA9285B2E9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3" name="Title 2">
            <a:extLst>
              <a:ext uri="{FF2B5EF4-FFF2-40B4-BE49-F238E27FC236}">
                <a16:creationId xmlns:a16="http://schemas.microsoft.com/office/drawing/2014/main" id="{D90C79B0-DF2B-4E5D-B62B-8AE0DFF92EFD}"/>
              </a:ext>
            </a:extLst>
          </p:cNvPr>
          <p:cNvSpPr>
            <a:spLocks noGrp="1"/>
          </p:cNvSpPr>
          <p:nvPr>
            <p:ph type="title"/>
          </p:nvPr>
        </p:nvSpPr>
        <p:spPr/>
        <p:txBody>
          <a:bodyPr/>
          <a:lstStyle/>
          <a:p>
            <a:r>
              <a:rPr lang="zh-CN" altLang="en-US" dirty="0"/>
              <a:t>数据概率建模</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47E2D03-F77B-43E1-9675-62F2086C33CC}"/>
                  </a:ext>
                </a:extLst>
              </p:cNvPr>
              <p:cNvSpPr>
                <a:spLocks noGrp="1"/>
              </p:cNvSpPr>
              <p:nvPr>
                <p:ph sz="quarter" idx="13"/>
              </p:nvPr>
            </p:nvSpPr>
            <p:spPr/>
            <p:txBody>
              <a:bodyPr>
                <a:no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从表中，我们可以直接建立联合分布模型</a:t>
                </a:r>
                <a:endParaRPr lang="en-US" altLang="zh-CN" dirty="0"/>
              </a:p>
              <a:p>
                <a:pPr lvl="1"/>
                <a:endParaRPr lang="en-US" altLang="zh-CN" dirty="0"/>
              </a:p>
              <a:p>
                <a:pPr marL="342883"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P</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temperature</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hot</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cloth</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shirt</m:t>
                          </m:r>
                        </m:e>
                      </m:d>
                      <m:r>
                        <a:rPr lang="en-US" altLang="zh-CN" b="0" i="0" smtClean="0">
                          <a:latin typeface="Cambria Math" panose="02040503050406030204" pitchFamily="18" charset="0"/>
                        </a:rPr>
                        <m:t>=48%</m:t>
                      </m:r>
                    </m:oMath>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temperature</m:t>
                          </m:r>
                          <m:r>
                            <a:rPr lang="en-US" altLang="zh-CN">
                              <a:latin typeface="Cambria Math" panose="02040503050406030204" pitchFamily="18" charset="0"/>
                            </a:rPr>
                            <m:t>=</m:t>
                          </m:r>
                          <m:r>
                            <m:rPr>
                              <m:sty m:val="p"/>
                            </m:rPr>
                            <a:rPr lang="en-US" altLang="zh-CN">
                              <a:latin typeface="Cambria Math" panose="02040503050406030204" pitchFamily="18" charset="0"/>
                            </a:rPr>
                            <m:t>hot</m:t>
                          </m:r>
                          <m:r>
                            <a:rPr lang="en-US" altLang="zh-CN">
                              <a:latin typeface="Cambria Math" panose="02040503050406030204" pitchFamily="18" charset="0"/>
                            </a:rPr>
                            <m:t>, </m:t>
                          </m:r>
                          <m:r>
                            <m:rPr>
                              <m:sty m:val="p"/>
                            </m:rPr>
                            <a:rPr lang="en-US" altLang="zh-CN">
                              <a:latin typeface="Cambria Math" panose="02040503050406030204" pitchFamily="18" charset="0"/>
                            </a:rPr>
                            <m:t>cloth</m:t>
                          </m:r>
                          <m:r>
                            <a:rPr lang="en-US" altLang="zh-CN">
                              <a:latin typeface="Cambria Math" panose="02040503050406030204" pitchFamily="18" charset="0"/>
                            </a:rPr>
                            <m:t>=</m:t>
                          </m:r>
                          <m:r>
                            <m:rPr>
                              <m:sty m:val="p"/>
                            </m:rPr>
                            <a:rPr lang="en-US" altLang="zh-CN" b="0" i="0" smtClean="0">
                              <a:latin typeface="Cambria Math" panose="02040503050406030204" pitchFamily="18" charset="0"/>
                            </a:rPr>
                            <m:t>coat</m:t>
                          </m:r>
                        </m:e>
                      </m:d>
                      <m:r>
                        <a:rPr lang="en-US" altLang="zh-CN">
                          <a:latin typeface="Cambria Math" panose="02040503050406030204" pitchFamily="18" charset="0"/>
                        </a:rPr>
                        <m:t>=</m:t>
                      </m:r>
                      <m:r>
                        <a:rPr lang="en-US" altLang="zh-CN" b="0" i="0" smtClean="0">
                          <a:latin typeface="Cambria Math" panose="02040503050406030204" pitchFamily="18" charset="0"/>
                        </a:rPr>
                        <m:t>12</m:t>
                      </m:r>
                      <m:r>
                        <a:rPr lang="en-US" altLang="zh-CN">
                          <a:latin typeface="Cambria Math" panose="02040503050406030204" pitchFamily="18" charset="0"/>
                        </a:rPr>
                        <m:t>%</m:t>
                      </m:r>
                    </m:oMath>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temperature</m:t>
                          </m:r>
                          <m:r>
                            <a:rPr lang="en-US" altLang="zh-CN">
                              <a:latin typeface="Cambria Math" panose="02040503050406030204" pitchFamily="18" charset="0"/>
                            </a:rPr>
                            <m:t>=</m:t>
                          </m:r>
                          <m:r>
                            <m:rPr>
                              <m:sty m:val="p"/>
                            </m:rPr>
                            <a:rPr lang="en-US" altLang="zh-CN" b="0" i="0" smtClean="0">
                              <a:latin typeface="Cambria Math" panose="02040503050406030204" pitchFamily="18" charset="0"/>
                            </a:rPr>
                            <m:t>cold</m:t>
                          </m:r>
                          <m:r>
                            <a:rPr lang="en-US" altLang="zh-CN">
                              <a:latin typeface="Cambria Math" panose="02040503050406030204" pitchFamily="18" charset="0"/>
                            </a:rPr>
                            <m:t>, </m:t>
                          </m:r>
                          <m:r>
                            <m:rPr>
                              <m:sty m:val="p"/>
                            </m:rPr>
                            <a:rPr lang="en-US" altLang="zh-CN">
                              <a:latin typeface="Cambria Math" panose="02040503050406030204" pitchFamily="18" charset="0"/>
                            </a:rPr>
                            <m:t>cloth</m:t>
                          </m:r>
                          <m:r>
                            <a:rPr lang="en-US" altLang="zh-CN">
                              <a:latin typeface="Cambria Math" panose="02040503050406030204" pitchFamily="18" charset="0"/>
                            </a:rPr>
                            <m:t>=</m:t>
                          </m:r>
                          <m:r>
                            <m:rPr>
                              <m:sty m:val="p"/>
                            </m:rPr>
                            <a:rPr lang="en-US" altLang="zh-CN">
                              <a:latin typeface="Cambria Math" panose="02040503050406030204" pitchFamily="18" charset="0"/>
                            </a:rPr>
                            <m:t>shirt</m:t>
                          </m:r>
                        </m:e>
                      </m:d>
                      <m:r>
                        <a:rPr lang="en-US" altLang="zh-CN">
                          <a:latin typeface="Cambria Math" panose="02040503050406030204" pitchFamily="18" charset="0"/>
                        </a:rPr>
                        <m:t>=8%</m:t>
                      </m:r>
                    </m:oMath>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temperature</m:t>
                          </m:r>
                          <m:r>
                            <a:rPr lang="en-US" altLang="zh-CN">
                              <a:latin typeface="Cambria Math" panose="02040503050406030204" pitchFamily="18" charset="0"/>
                            </a:rPr>
                            <m:t>=</m:t>
                          </m:r>
                          <m:r>
                            <m:rPr>
                              <m:sty m:val="p"/>
                            </m:rPr>
                            <a:rPr lang="en-US" altLang="zh-CN" b="0" i="0" smtClean="0">
                              <a:latin typeface="Cambria Math" panose="02040503050406030204" pitchFamily="18" charset="0"/>
                            </a:rPr>
                            <m:t>cold</m:t>
                          </m:r>
                          <m:r>
                            <a:rPr lang="en-US" altLang="zh-CN">
                              <a:latin typeface="Cambria Math" panose="02040503050406030204" pitchFamily="18" charset="0"/>
                            </a:rPr>
                            <m:t>, </m:t>
                          </m:r>
                          <m:r>
                            <m:rPr>
                              <m:sty m:val="p"/>
                            </m:rPr>
                            <a:rPr lang="en-US" altLang="zh-CN">
                              <a:latin typeface="Cambria Math" panose="02040503050406030204" pitchFamily="18" charset="0"/>
                            </a:rPr>
                            <m:t>cloth</m:t>
                          </m:r>
                          <m:r>
                            <a:rPr lang="en-US" altLang="zh-CN">
                              <a:latin typeface="Cambria Math" panose="02040503050406030204" pitchFamily="18" charset="0"/>
                            </a:rPr>
                            <m:t>=</m:t>
                          </m:r>
                          <m:r>
                            <m:rPr>
                              <m:sty m:val="p"/>
                            </m:rPr>
                            <a:rPr lang="en-US" altLang="zh-CN" b="0" i="0" smtClean="0">
                              <a:latin typeface="Cambria Math" panose="02040503050406030204" pitchFamily="18" charset="0"/>
                            </a:rPr>
                            <m:t>coat</m:t>
                          </m:r>
                        </m:e>
                      </m:d>
                      <m:r>
                        <a:rPr lang="en-US" altLang="zh-CN">
                          <a:latin typeface="Cambria Math" panose="02040503050406030204" pitchFamily="18" charset="0"/>
                        </a:rPr>
                        <m:t>=</m:t>
                      </m:r>
                      <m:r>
                        <a:rPr lang="en-US" altLang="zh-CN" b="0" i="0" smtClean="0">
                          <a:latin typeface="Cambria Math" panose="02040503050406030204" pitchFamily="18" charset="0"/>
                        </a:rPr>
                        <m:t>32</m:t>
                      </m:r>
                      <m:r>
                        <a:rPr lang="en-US" altLang="zh-CN">
                          <a:latin typeface="Cambria Math" panose="02040503050406030204" pitchFamily="18" charset="0"/>
                        </a:rPr>
                        <m:t>%</m:t>
                      </m:r>
                    </m:oMath>
                  </m:oMathPara>
                </a14:m>
                <a:endParaRPr lang="en-US" altLang="zh-CN" dirty="0"/>
              </a:p>
              <a:p>
                <a:pPr lvl="1"/>
                <a:endParaRPr lang="en-US" altLang="zh-CN" sz="1200" dirty="0"/>
              </a:p>
              <a:p>
                <a:pPr lvl="1"/>
                <a:r>
                  <a:rPr lang="zh-CN" altLang="en-US"/>
                  <a:t>需要估计</a:t>
                </a:r>
                <a:r>
                  <a:rPr lang="zh-CN" altLang="en-US" dirty="0"/>
                  <a:t>和维护</a:t>
                </a:r>
                <a14:m>
                  <m:oMath xmlns:m="http://schemas.openxmlformats.org/officeDocument/2006/math">
                    <m:r>
                      <a:rPr lang="en-US" altLang="zh-CN" b="0" i="1" smtClean="0">
                        <a:latin typeface="Cambria Math" panose="02040503050406030204" pitchFamily="18" charset="0"/>
                      </a:rPr>
                      <m:t>2×2=4</m:t>
                    </m:r>
                    <m:r>
                      <a:rPr lang="zh-CN" altLang="en-US" i="1">
                        <a:latin typeface="Cambria Math" panose="02040503050406030204" pitchFamily="18" charset="0"/>
                      </a:rPr>
                      <m:t>个</m:t>
                    </m:r>
                  </m:oMath>
                </a14:m>
                <a:r>
                  <a:rPr lang="zh-CN" altLang="en-US"/>
                  <a:t>概率值</a:t>
                </a:r>
                <a:br>
                  <a:rPr lang="en-US" altLang="zh-CN" dirty="0"/>
                </a:br>
                <a:br>
                  <a:rPr lang="en-US" altLang="zh-CN" dirty="0"/>
                </a:br>
                <a:endParaRPr lang="en-US" altLang="zh-CN" b="0" dirty="0"/>
              </a:p>
            </p:txBody>
          </p:sp>
        </mc:Choice>
        <mc:Fallback xmlns="">
          <p:sp>
            <p:nvSpPr>
              <p:cNvPr id="4" name="Content Placeholder 3">
                <a:extLst>
                  <a:ext uri="{FF2B5EF4-FFF2-40B4-BE49-F238E27FC236}">
                    <a16:creationId xmlns:a16="http://schemas.microsoft.com/office/drawing/2014/main" id="{A47E2D03-F77B-43E1-9675-62F2086C33CC}"/>
                  </a:ext>
                </a:extLst>
              </p:cNvPr>
              <p:cNvSpPr>
                <a:spLocks noGrp="1" noRot="1" noChangeAspect="1" noMove="1" noResize="1" noEditPoints="1" noAdjustHandles="1" noChangeArrowheads="1" noChangeShapeType="1" noTextEdit="1"/>
              </p:cNvSpPr>
              <p:nvPr>
                <p:ph sz="quarter" idx="13"/>
              </p:nvPr>
            </p:nvSpPr>
            <p:spPr>
              <a:blipFill>
                <a:blip r:embed="rId4"/>
                <a:stretch>
                  <a:fillRect l="-4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0FDF976-21DE-48D6-AD46-B77737FA9781}"/>
              </a:ext>
            </a:extLst>
          </p:cNvPr>
          <p:cNvSpPr>
            <a:spLocks noGrp="1"/>
          </p:cNvSpPr>
          <p:nvPr>
            <p:ph type="ftr" sz="quarter" idx="11"/>
          </p:nvPr>
        </p:nvSpPr>
        <p:spPr/>
        <p:txBody>
          <a:bodyPr/>
          <a:lstStyle/>
          <a:p>
            <a:endParaRPr lang="zh-CN" altLang="en-US" dirty="0"/>
          </a:p>
        </p:txBody>
      </p:sp>
      <p:graphicFrame>
        <p:nvGraphicFramePr>
          <p:cNvPr id="6" name="表格 7">
            <a:extLst>
              <a:ext uri="{FF2B5EF4-FFF2-40B4-BE49-F238E27FC236}">
                <a16:creationId xmlns:a16="http://schemas.microsoft.com/office/drawing/2014/main" id="{209F3147-52B9-42B3-88CF-B647A422AD48}"/>
              </a:ext>
            </a:extLst>
          </p:cNvPr>
          <p:cNvGraphicFramePr>
            <a:graphicFrameLocks noGrp="1"/>
          </p:cNvGraphicFramePr>
          <p:nvPr/>
        </p:nvGraphicFramePr>
        <p:xfrm>
          <a:off x="1524000" y="1371702"/>
          <a:ext cx="6096000" cy="185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GB" dirty="0">
                          <a:solidFill>
                            <a:schemeClr val="tx1"/>
                          </a:solidFill>
                        </a:rPr>
                        <a:t>Temperature</a:t>
                      </a:r>
                      <a:endParaRPr lang="en-US" dirty="0">
                        <a:solidFill>
                          <a:schemeClr val="tx1"/>
                        </a:solidFill>
                      </a:endParaRPr>
                    </a:p>
                  </a:txBody>
                  <a:tcPr>
                    <a:solidFill>
                      <a:schemeClr val="accent1"/>
                    </a:solidFill>
                  </a:tcPr>
                </a:tc>
                <a:tc>
                  <a:txBody>
                    <a:bodyPr/>
                    <a:lstStyle/>
                    <a:p>
                      <a:pPr algn="ctr"/>
                      <a:r>
                        <a:rPr lang="en-GB" dirty="0">
                          <a:solidFill>
                            <a:schemeClr val="tx1"/>
                          </a:solidFill>
                        </a:rPr>
                        <a:t>Cloth</a:t>
                      </a:r>
                      <a:endParaRPr lang="en-US" dirty="0">
                        <a:solidFill>
                          <a:schemeClr val="tx1"/>
                        </a:solidFill>
                      </a:endParaRPr>
                    </a:p>
                  </a:txBody>
                  <a:tcPr>
                    <a:solidFill>
                      <a:schemeClr val="accent1"/>
                    </a:solidFill>
                  </a:tcPr>
                </a:tc>
                <a:tc>
                  <a:txBody>
                    <a:bodyPr/>
                    <a:lstStyle/>
                    <a:p>
                      <a:pPr algn="ctr"/>
                      <a:r>
                        <a:rPr lang="en-GB" dirty="0">
                          <a:solidFill>
                            <a:schemeClr val="tx1"/>
                          </a:solidFill>
                        </a:rPr>
                        <a:t>Probability</a:t>
                      </a:r>
                      <a:endParaRPr lang="en-US" dirty="0">
                        <a:solidFill>
                          <a:schemeClr val="tx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GB" dirty="0"/>
                        <a:t>Hot</a:t>
                      </a:r>
                      <a:endParaRPr lang="en-US" dirty="0"/>
                    </a:p>
                  </a:txBody>
                  <a:tcPr>
                    <a:solidFill>
                      <a:schemeClr val="accent2">
                        <a:lumMod val="20000"/>
                        <a:lumOff val="80000"/>
                      </a:schemeClr>
                    </a:solidFill>
                  </a:tcPr>
                </a:tc>
                <a:tc>
                  <a:txBody>
                    <a:bodyPr/>
                    <a:lstStyle/>
                    <a:p>
                      <a:pPr algn="ctr"/>
                      <a:r>
                        <a:rPr lang="en-GB" dirty="0"/>
                        <a:t>Shirt</a:t>
                      </a:r>
                      <a:endParaRPr lang="en-US" dirty="0"/>
                    </a:p>
                  </a:txBody>
                  <a:tcPr>
                    <a:solidFill>
                      <a:schemeClr val="accent2">
                        <a:lumMod val="20000"/>
                        <a:lumOff val="80000"/>
                      </a:schemeClr>
                    </a:solidFill>
                  </a:tcPr>
                </a:tc>
                <a:tc>
                  <a:txBody>
                    <a:bodyPr/>
                    <a:lstStyle/>
                    <a:p>
                      <a:pPr algn="ctr"/>
                      <a:r>
                        <a:rPr lang="en-GB" dirty="0"/>
                        <a:t>48%</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GB" dirty="0"/>
                        <a:t>Hot</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GB" dirty="0"/>
                        <a:t>12%</a:t>
                      </a:r>
                      <a:endParaRPr lang="en-US" dirty="0"/>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algn="ctr"/>
                      <a:r>
                        <a:rPr lang="en-GB" dirty="0">
                          <a:solidFill>
                            <a:schemeClr val="tx1"/>
                          </a:solidFill>
                        </a:rPr>
                        <a:t>Cold</a:t>
                      </a:r>
                      <a:endParaRPr lang="en-US" dirty="0">
                        <a:solidFill>
                          <a:schemeClr val="tx1"/>
                        </a:solidFill>
                      </a:endParaRPr>
                    </a:p>
                  </a:txBody>
                  <a:tcPr>
                    <a:solidFill>
                      <a:schemeClr val="accent2">
                        <a:lumMod val="20000"/>
                        <a:lumOff val="80000"/>
                      </a:schemeClr>
                    </a:solidFill>
                  </a:tcPr>
                </a:tc>
                <a:tc>
                  <a:txBody>
                    <a:bodyPr/>
                    <a:lstStyle/>
                    <a:p>
                      <a:pPr algn="ctr"/>
                      <a:r>
                        <a:rPr lang="en-GB" dirty="0">
                          <a:solidFill>
                            <a:schemeClr val="tx1"/>
                          </a:solidFill>
                        </a:rPr>
                        <a:t>Shirt</a:t>
                      </a:r>
                      <a:endParaRPr lang="en-US" dirty="0">
                        <a:solidFill>
                          <a:schemeClr val="tx1"/>
                        </a:solidFill>
                      </a:endParaRPr>
                    </a:p>
                  </a:txBody>
                  <a:tcPr>
                    <a:solidFill>
                      <a:schemeClr val="accent2">
                        <a:lumMod val="20000"/>
                        <a:lumOff val="80000"/>
                      </a:schemeClr>
                    </a:solidFill>
                  </a:tcPr>
                </a:tc>
                <a:tc>
                  <a:txBody>
                    <a:bodyPr/>
                    <a:lstStyle/>
                    <a:p>
                      <a:pPr algn="ctr"/>
                      <a:r>
                        <a:rPr lang="en-GB" dirty="0">
                          <a:solidFill>
                            <a:schemeClr val="tx1"/>
                          </a:solidFill>
                        </a:rPr>
                        <a:t>8%</a:t>
                      </a:r>
                      <a:endParaRPr lang="en-US"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GB" dirty="0"/>
                        <a:t>Cold</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GB" dirty="0"/>
                        <a:t>32%</a:t>
                      </a:r>
                      <a:endParaRPr lang="en-US" dirty="0"/>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847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CAD7C-D85B-4D94-A936-5AA9285B2E98}"/>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3" name="Title 2">
            <a:extLst>
              <a:ext uri="{FF2B5EF4-FFF2-40B4-BE49-F238E27FC236}">
                <a16:creationId xmlns:a16="http://schemas.microsoft.com/office/drawing/2014/main" id="{D90C79B0-DF2B-4E5D-B62B-8AE0DFF92EFD}"/>
              </a:ext>
            </a:extLst>
          </p:cNvPr>
          <p:cNvSpPr>
            <a:spLocks noGrp="1"/>
          </p:cNvSpPr>
          <p:nvPr>
            <p:ph type="title"/>
          </p:nvPr>
        </p:nvSpPr>
        <p:spPr/>
        <p:txBody>
          <a:bodyPr/>
          <a:lstStyle/>
          <a:p>
            <a:r>
              <a:rPr lang="zh-CN" altLang="en-US" dirty="0"/>
              <a:t>数据概率建模</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47E2D03-F77B-43E1-9675-62F2086C33CC}"/>
                  </a:ext>
                </a:extLst>
              </p:cNvPr>
              <p:cNvSpPr>
                <a:spLocks noGrp="1"/>
              </p:cNvSpPr>
              <p:nvPr>
                <p:ph sz="quarter" idx="13"/>
              </p:nvPr>
            </p:nvSpPr>
            <p:spPr/>
            <p:txBody>
              <a:bodyPr>
                <a:noAutofit/>
              </a:bodyPr>
              <a:lstStyle/>
              <a:p>
                <a:r>
                  <a:rPr lang="zh-CN" altLang="en-US" dirty="0"/>
                  <a:t>如果我们有高维数据怎么办？</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sz="1050" dirty="0"/>
              </a:p>
              <a:p>
                <a:pPr lvl="1"/>
                <a:r>
                  <a:rPr lang="zh-CN" altLang="en-US" dirty="0"/>
                  <a:t>直接建立联合分布模型需要估计和维护</a:t>
                </a:r>
                <a14:m>
                  <m:oMath xmlns:m="http://schemas.openxmlformats.org/officeDocument/2006/math">
                    <m:r>
                      <a:rPr lang="en-US" altLang="zh-CN" b="0" i="1" smtClean="0">
                        <a:latin typeface="Cambria Math" panose="02040503050406030204" pitchFamily="18" charset="0"/>
                      </a:rPr>
                      <m:t>2×2×2×7=56</m:t>
                    </m:r>
                  </m:oMath>
                </a14:m>
                <a:r>
                  <a:rPr lang="zh-CN" altLang="en-US"/>
                  <a:t>个概率值</a:t>
                </a:r>
                <a:endParaRPr lang="en-US" altLang="zh-CN" dirty="0"/>
              </a:p>
              <a:p>
                <a:pPr lvl="1"/>
                <a:endParaRPr lang="en-US" altLang="zh-CN" sz="1050" dirty="0"/>
              </a:p>
              <a:p>
                <a:pPr lvl="2"/>
                <a:r>
                  <a:rPr lang="zh-CN" altLang="en-US" dirty="0"/>
                  <a:t>指数级复杂度</a:t>
                </a:r>
                <a:endParaRPr lang="en-US" altLang="zh-CN" dirty="0"/>
              </a:p>
              <a:p>
                <a:pPr lvl="1"/>
                <a:endParaRPr lang="en-US" altLang="zh-CN" sz="1200" dirty="0"/>
              </a:p>
              <a:p>
                <a:pPr marL="342883" lvl="1" indent="0">
                  <a:buNone/>
                </a:pPr>
                <a:endParaRPr lang="en-US" altLang="zh-CN" sz="1200" dirty="0"/>
              </a:p>
              <a:p>
                <a:pPr lvl="1"/>
                <a:r>
                  <a:rPr lang="zh-CN" altLang="en-US" dirty="0"/>
                  <a:t>我们需要找到一种更好的方法建模数据分布</a:t>
                </a:r>
                <a:br>
                  <a:rPr lang="en-US" altLang="zh-CN" dirty="0"/>
                </a:br>
                <a:br>
                  <a:rPr lang="en-US" altLang="zh-CN" dirty="0"/>
                </a:br>
                <a:endParaRPr lang="en-US" altLang="zh-CN" b="0" dirty="0"/>
              </a:p>
            </p:txBody>
          </p:sp>
        </mc:Choice>
        <mc:Fallback xmlns="">
          <p:sp>
            <p:nvSpPr>
              <p:cNvPr id="4" name="Content Placeholder 3">
                <a:extLst>
                  <a:ext uri="{FF2B5EF4-FFF2-40B4-BE49-F238E27FC236}">
                    <a16:creationId xmlns:a16="http://schemas.microsoft.com/office/drawing/2014/main" id="{A47E2D03-F77B-43E1-9675-62F2086C33CC}"/>
                  </a:ext>
                </a:extLst>
              </p:cNvPr>
              <p:cNvSpPr>
                <a:spLocks noGrp="1" noRot="1" noChangeAspect="1" noMove="1" noResize="1" noEditPoints="1" noAdjustHandles="1" noChangeArrowheads="1" noChangeShapeType="1" noTextEdit="1"/>
              </p:cNvSpPr>
              <p:nvPr>
                <p:ph sz="quarter" idx="13"/>
              </p:nvPr>
            </p:nvSpPr>
            <p:spPr>
              <a:blipFill>
                <a:blip r:embed="rId4"/>
                <a:stretch>
                  <a:fillRect l="-449" t="-123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0FDF976-21DE-48D6-AD46-B77737FA9781}"/>
              </a:ext>
            </a:extLst>
          </p:cNvPr>
          <p:cNvSpPr>
            <a:spLocks noGrp="1"/>
          </p:cNvSpPr>
          <p:nvPr>
            <p:ph type="ftr" sz="quarter" idx="11"/>
          </p:nvPr>
        </p:nvSpPr>
        <p:spPr/>
        <p:txBody>
          <a:bodyPr/>
          <a:lstStyle/>
          <a:p>
            <a:endParaRPr lang="zh-CN" altLang="en-US" dirty="0"/>
          </a:p>
        </p:txBody>
      </p:sp>
      <p:graphicFrame>
        <p:nvGraphicFramePr>
          <p:cNvPr id="6" name="表格 7">
            <a:extLst>
              <a:ext uri="{FF2B5EF4-FFF2-40B4-BE49-F238E27FC236}">
                <a16:creationId xmlns:a16="http://schemas.microsoft.com/office/drawing/2014/main" id="{209F3147-52B9-42B3-88CF-B647A422AD48}"/>
              </a:ext>
            </a:extLst>
          </p:cNvPr>
          <p:cNvGraphicFramePr>
            <a:graphicFrameLocks noGrp="1"/>
          </p:cNvGraphicFramePr>
          <p:nvPr/>
        </p:nvGraphicFramePr>
        <p:xfrm>
          <a:off x="1210491" y="1772303"/>
          <a:ext cx="6409510" cy="1854200"/>
        </p:xfrm>
        <a:graphic>
          <a:graphicData uri="http://schemas.openxmlformats.org/drawingml/2006/table">
            <a:tbl>
              <a:tblPr firstRow="1" bandRow="1">
                <a:tableStyleId>{073A0DAA-6AF3-43AB-8588-CEC1D06C72B9}</a:tableStyleId>
              </a:tblPr>
              <a:tblGrid>
                <a:gridCol w="1281902">
                  <a:extLst>
                    <a:ext uri="{9D8B030D-6E8A-4147-A177-3AD203B41FA5}">
                      <a16:colId xmlns:a16="http://schemas.microsoft.com/office/drawing/2014/main" val="20000"/>
                    </a:ext>
                  </a:extLst>
                </a:gridCol>
                <a:gridCol w="1281902">
                  <a:extLst>
                    <a:ext uri="{9D8B030D-6E8A-4147-A177-3AD203B41FA5}">
                      <a16:colId xmlns:a16="http://schemas.microsoft.com/office/drawing/2014/main" val="20001"/>
                    </a:ext>
                  </a:extLst>
                </a:gridCol>
                <a:gridCol w="1281902">
                  <a:extLst>
                    <a:ext uri="{9D8B030D-6E8A-4147-A177-3AD203B41FA5}">
                      <a16:colId xmlns:a16="http://schemas.microsoft.com/office/drawing/2014/main" val="3651997924"/>
                    </a:ext>
                  </a:extLst>
                </a:gridCol>
                <a:gridCol w="1281902">
                  <a:extLst>
                    <a:ext uri="{9D8B030D-6E8A-4147-A177-3AD203B41FA5}">
                      <a16:colId xmlns:a16="http://schemas.microsoft.com/office/drawing/2014/main" val="4245869209"/>
                    </a:ext>
                  </a:extLst>
                </a:gridCol>
                <a:gridCol w="1281902">
                  <a:extLst>
                    <a:ext uri="{9D8B030D-6E8A-4147-A177-3AD203B41FA5}">
                      <a16:colId xmlns:a16="http://schemas.microsoft.com/office/drawing/2014/main" val="20002"/>
                    </a:ext>
                  </a:extLst>
                </a:gridCol>
              </a:tblGrid>
              <a:tr h="370840">
                <a:tc>
                  <a:txBody>
                    <a:bodyPr/>
                    <a:lstStyle/>
                    <a:p>
                      <a:pPr algn="ctr"/>
                      <a:r>
                        <a:rPr lang="en-GB" dirty="0">
                          <a:solidFill>
                            <a:schemeClr val="tx1"/>
                          </a:solidFill>
                        </a:rPr>
                        <a:t>Temperature</a:t>
                      </a:r>
                      <a:endParaRPr lang="en-US" dirty="0">
                        <a:solidFill>
                          <a:schemeClr val="tx1"/>
                        </a:solidFill>
                      </a:endParaRPr>
                    </a:p>
                  </a:txBody>
                  <a:tcPr>
                    <a:solidFill>
                      <a:schemeClr val="accent1"/>
                    </a:solidFill>
                  </a:tcPr>
                </a:tc>
                <a:tc>
                  <a:txBody>
                    <a:bodyPr/>
                    <a:lstStyle/>
                    <a:p>
                      <a:pPr algn="ctr"/>
                      <a:r>
                        <a:rPr lang="en-GB" dirty="0">
                          <a:solidFill>
                            <a:schemeClr val="tx1"/>
                          </a:solidFill>
                        </a:rPr>
                        <a:t>Cloth</a:t>
                      </a:r>
                      <a:endParaRPr lang="en-US" dirty="0">
                        <a:solidFill>
                          <a:schemeClr val="tx1"/>
                        </a:solidFill>
                      </a:endParaRPr>
                    </a:p>
                  </a:txBody>
                  <a:tcPr>
                    <a:solidFill>
                      <a:schemeClr val="accent1"/>
                    </a:solidFill>
                  </a:tcPr>
                </a:tc>
                <a:tc>
                  <a:txBody>
                    <a:bodyPr/>
                    <a:lstStyle/>
                    <a:p>
                      <a:pPr algn="ctr"/>
                      <a:r>
                        <a:rPr lang="en-US" altLang="zh-CN" dirty="0">
                          <a:solidFill>
                            <a:schemeClr val="tx1"/>
                          </a:solidFill>
                        </a:rPr>
                        <a:t>Gender</a:t>
                      </a:r>
                      <a:endParaRPr lang="en-US" dirty="0">
                        <a:solidFill>
                          <a:schemeClr val="tx1"/>
                        </a:solidFill>
                      </a:endParaRPr>
                    </a:p>
                  </a:txBody>
                  <a:tcPr>
                    <a:solidFill>
                      <a:schemeClr val="accent1"/>
                    </a:solidFill>
                  </a:tcPr>
                </a:tc>
                <a:tc>
                  <a:txBody>
                    <a:bodyPr/>
                    <a:lstStyle/>
                    <a:p>
                      <a:pPr algn="ctr"/>
                      <a:r>
                        <a:rPr lang="en-US" dirty="0">
                          <a:solidFill>
                            <a:schemeClr val="tx1"/>
                          </a:solidFill>
                        </a:rPr>
                        <a:t>Weekday</a:t>
                      </a:r>
                    </a:p>
                  </a:txBody>
                  <a:tcPr>
                    <a:solidFill>
                      <a:schemeClr val="accent1"/>
                    </a:solidFill>
                  </a:tcPr>
                </a:tc>
                <a:tc>
                  <a:txBody>
                    <a:bodyPr/>
                    <a:lstStyle/>
                    <a:p>
                      <a:pPr algn="ctr"/>
                      <a:r>
                        <a:rPr lang="en-GB" dirty="0">
                          <a:solidFill>
                            <a:schemeClr val="tx1"/>
                          </a:solidFill>
                        </a:rPr>
                        <a:t>Probability</a:t>
                      </a:r>
                      <a:endParaRPr lang="en-US" dirty="0">
                        <a:solidFill>
                          <a:schemeClr val="tx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GB" dirty="0"/>
                        <a:t>Hot</a:t>
                      </a:r>
                      <a:endParaRPr lang="en-US" dirty="0"/>
                    </a:p>
                  </a:txBody>
                  <a:tcPr>
                    <a:solidFill>
                      <a:schemeClr val="accent2">
                        <a:lumMod val="20000"/>
                        <a:lumOff val="80000"/>
                      </a:schemeClr>
                    </a:solidFill>
                  </a:tcPr>
                </a:tc>
                <a:tc>
                  <a:txBody>
                    <a:bodyPr/>
                    <a:lstStyle/>
                    <a:p>
                      <a:pPr algn="ctr"/>
                      <a:r>
                        <a:rPr lang="en-GB" dirty="0"/>
                        <a:t>Shirt</a:t>
                      </a:r>
                      <a:endParaRPr lang="en-US" dirty="0"/>
                    </a:p>
                  </a:txBody>
                  <a:tcPr>
                    <a:solidFill>
                      <a:schemeClr val="accent2">
                        <a:lumMod val="20000"/>
                        <a:lumOff val="80000"/>
                      </a:schemeClr>
                    </a:solidFill>
                  </a:tcPr>
                </a:tc>
                <a:tc>
                  <a:txBody>
                    <a:bodyPr/>
                    <a:lstStyle/>
                    <a:p>
                      <a:pPr algn="ctr"/>
                      <a:r>
                        <a:rPr lang="en-US" dirty="0"/>
                        <a:t>Male</a:t>
                      </a:r>
                    </a:p>
                  </a:txBody>
                  <a:tcPr>
                    <a:solidFill>
                      <a:schemeClr val="accent2">
                        <a:lumMod val="20000"/>
                        <a:lumOff val="80000"/>
                      </a:schemeClr>
                    </a:solidFill>
                  </a:tcPr>
                </a:tc>
                <a:tc>
                  <a:txBody>
                    <a:bodyPr/>
                    <a:lstStyle/>
                    <a:p>
                      <a:pPr algn="ctr"/>
                      <a:r>
                        <a:rPr lang="en-US" dirty="0"/>
                        <a:t>Monday</a:t>
                      </a:r>
                    </a:p>
                  </a:txBody>
                  <a:tcPr>
                    <a:solidFill>
                      <a:schemeClr val="accent2">
                        <a:lumMod val="20000"/>
                        <a:lumOff val="80000"/>
                      </a:schemeClr>
                    </a:solidFill>
                  </a:tcPr>
                </a:tc>
                <a:tc>
                  <a:txBody>
                    <a:bodyPr/>
                    <a:lstStyle/>
                    <a:p>
                      <a:pPr algn="ctr"/>
                      <a:r>
                        <a:rPr lang="en-GB" dirty="0"/>
                        <a:t>2.4%</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GB" dirty="0"/>
                        <a:t>Hot</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US" dirty="0"/>
                        <a:t>Female</a:t>
                      </a:r>
                    </a:p>
                  </a:txBody>
                  <a:tcPr>
                    <a:solidFill>
                      <a:schemeClr val="accent1">
                        <a:lumMod val="20000"/>
                        <a:lumOff val="80000"/>
                      </a:schemeClr>
                    </a:solidFill>
                  </a:tcPr>
                </a:tc>
                <a:tc>
                  <a:txBody>
                    <a:bodyPr/>
                    <a:lstStyle/>
                    <a:p>
                      <a:pPr algn="ctr"/>
                      <a:r>
                        <a:rPr lang="en-US" dirty="0"/>
                        <a:t>Friday</a:t>
                      </a:r>
                    </a:p>
                  </a:txBody>
                  <a:tcPr>
                    <a:solidFill>
                      <a:schemeClr val="accent1">
                        <a:lumMod val="20000"/>
                        <a:lumOff val="80000"/>
                      </a:schemeClr>
                    </a:solidFill>
                  </a:tcPr>
                </a:tc>
                <a:tc>
                  <a:txBody>
                    <a:bodyPr/>
                    <a:lstStyle/>
                    <a:p>
                      <a:pPr algn="ctr"/>
                      <a:r>
                        <a:rPr lang="en-GB" dirty="0"/>
                        <a:t>1.2%</a:t>
                      </a:r>
                      <a:endParaRPr lang="en-US" dirty="0"/>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algn="ctr"/>
                      <a:r>
                        <a:rPr lang="en-GB" dirty="0">
                          <a:solidFill>
                            <a:schemeClr val="tx1"/>
                          </a:solidFill>
                        </a:rPr>
                        <a:t>Cold</a:t>
                      </a:r>
                      <a:endParaRPr lang="en-US" dirty="0">
                        <a:solidFill>
                          <a:schemeClr val="tx1"/>
                        </a:solidFill>
                      </a:endParaRPr>
                    </a:p>
                  </a:txBody>
                  <a:tcPr>
                    <a:solidFill>
                      <a:schemeClr val="accent2">
                        <a:lumMod val="20000"/>
                        <a:lumOff val="80000"/>
                      </a:schemeClr>
                    </a:solidFill>
                  </a:tcPr>
                </a:tc>
                <a:tc>
                  <a:txBody>
                    <a:bodyPr/>
                    <a:lstStyle/>
                    <a:p>
                      <a:pPr algn="ctr"/>
                      <a:r>
                        <a:rPr lang="en-GB" dirty="0">
                          <a:solidFill>
                            <a:schemeClr val="tx1"/>
                          </a:solidFill>
                        </a:rPr>
                        <a:t>Shirt</a:t>
                      </a:r>
                      <a:endParaRPr lang="en-US" dirty="0">
                        <a:solidFill>
                          <a:schemeClr val="tx1"/>
                        </a:solidFill>
                      </a:endParaRPr>
                    </a:p>
                  </a:txBody>
                  <a:tcPr>
                    <a:solidFill>
                      <a:schemeClr val="accent2">
                        <a:lumMod val="20000"/>
                        <a:lumOff val="80000"/>
                      </a:schemeClr>
                    </a:solidFill>
                  </a:tcPr>
                </a:tc>
                <a:tc>
                  <a:txBody>
                    <a:bodyPr/>
                    <a:lstStyle/>
                    <a:p>
                      <a:pPr algn="ctr"/>
                      <a:r>
                        <a:rPr lang="en-US" dirty="0">
                          <a:solidFill>
                            <a:schemeClr val="tx1"/>
                          </a:solidFill>
                        </a:rPr>
                        <a:t>Female</a:t>
                      </a:r>
                    </a:p>
                  </a:txBody>
                  <a:tcPr>
                    <a:solidFill>
                      <a:schemeClr val="accent2">
                        <a:lumMod val="20000"/>
                        <a:lumOff val="80000"/>
                      </a:schemeClr>
                    </a:solidFill>
                  </a:tcPr>
                </a:tc>
                <a:tc>
                  <a:txBody>
                    <a:bodyPr/>
                    <a:lstStyle/>
                    <a:p>
                      <a:pPr algn="ctr"/>
                      <a:r>
                        <a:rPr lang="en-US" dirty="0">
                          <a:solidFill>
                            <a:schemeClr val="tx1"/>
                          </a:solidFill>
                        </a:rPr>
                        <a:t>Sunday</a:t>
                      </a:r>
                    </a:p>
                  </a:txBody>
                  <a:tcPr>
                    <a:solidFill>
                      <a:schemeClr val="accent2">
                        <a:lumMod val="20000"/>
                        <a:lumOff val="80000"/>
                      </a:schemeClr>
                    </a:solidFill>
                  </a:tcPr>
                </a:tc>
                <a:tc>
                  <a:txBody>
                    <a:bodyPr/>
                    <a:lstStyle/>
                    <a:p>
                      <a:pPr algn="ctr"/>
                      <a:r>
                        <a:rPr lang="en-GB" dirty="0">
                          <a:solidFill>
                            <a:schemeClr val="tx1"/>
                          </a:solidFill>
                        </a:rPr>
                        <a:t>3.8%</a:t>
                      </a:r>
                      <a:endParaRPr lang="en-US"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GB" dirty="0"/>
                        <a:t>Cold</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US" dirty="0"/>
                        <a:t>Male</a:t>
                      </a:r>
                    </a:p>
                  </a:txBody>
                  <a:tcPr>
                    <a:solidFill>
                      <a:schemeClr val="accent1">
                        <a:lumMod val="20000"/>
                        <a:lumOff val="80000"/>
                      </a:schemeClr>
                    </a:solidFill>
                  </a:tcPr>
                </a:tc>
                <a:tc>
                  <a:txBody>
                    <a:bodyPr/>
                    <a:lstStyle/>
                    <a:p>
                      <a:pPr algn="ctr"/>
                      <a:r>
                        <a:rPr lang="en-US" dirty="0"/>
                        <a:t>Thursday</a:t>
                      </a:r>
                    </a:p>
                  </a:txBody>
                  <a:tcPr>
                    <a:solidFill>
                      <a:schemeClr val="accent1">
                        <a:lumMod val="20000"/>
                        <a:lumOff val="80000"/>
                      </a:schemeClr>
                    </a:solidFill>
                  </a:tcPr>
                </a:tc>
                <a:tc>
                  <a:txBody>
                    <a:bodyPr/>
                    <a:lstStyle/>
                    <a:p>
                      <a:pPr algn="ctr"/>
                      <a:r>
                        <a:rPr lang="en-GB" dirty="0"/>
                        <a:t>3.1%</a:t>
                      </a:r>
                      <a:endParaRPr lang="en-US" dirty="0"/>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7" name="文本框 4">
            <a:extLst>
              <a:ext uri="{FF2B5EF4-FFF2-40B4-BE49-F238E27FC236}">
                <a16:creationId xmlns:a16="http://schemas.microsoft.com/office/drawing/2014/main" id="{2909C9A2-F60B-4C35-A3B4-85DD15D0B868}"/>
              </a:ext>
            </a:extLst>
          </p:cNvPr>
          <p:cNvSpPr txBox="1"/>
          <p:nvPr/>
        </p:nvSpPr>
        <p:spPr>
          <a:xfrm>
            <a:off x="4252269" y="3523540"/>
            <a:ext cx="343364" cy="369332"/>
          </a:xfrm>
          <a:prstGeom prst="rect">
            <a:avLst/>
          </a:prstGeom>
          <a:noFill/>
        </p:spPr>
        <p:txBody>
          <a:bodyPr wrap="none" rtlCol="0">
            <a:spAutoFit/>
          </a:bodyPr>
          <a:lstStyle/>
          <a:p>
            <a:r>
              <a:rPr lang="en-GB" dirty="0"/>
              <a:t>…</a:t>
            </a:r>
            <a:endParaRPr lang="en-US" dirty="0"/>
          </a:p>
        </p:txBody>
      </p:sp>
    </p:spTree>
    <p:extLst>
      <p:ext uri="{BB962C8B-B14F-4D97-AF65-F5344CB8AC3E}">
        <p14:creationId xmlns:p14="http://schemas.microsoft.com/office/powerpoint/2010/main" val="287584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CAD7C-D85B-4D94-A936-5AA9285B2E98}"/>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sp>
        <p:nvSpPr>
          <p:cNvPr id="3" name="Title 2">
            <a:extLst>
              <a:ext uri="{FF2B5EF4-FFF2-40B4-BE49-F238E27FC236}">
                <a16:creationId xmlns:a16="http://schemas.microsoft.com/office/drawing/2014/main" id="{D90C79B0-DF2B-4E5D-B62B-8AE0DFF92EFD}"/>
              </a:ext>
            </a:extLst>
          </p:cNvPr>
          <p:cNvSpPr>
            <a:spLocks noGrp="1"/>
          </p:cNvSpPr>
          <p:nvPr>
            <p:ph type="title"/>
          </p:nvPr>
        </p:nvSpPr>
        <p:spPr/>
        <p:txBody>
          <a:bodyPr/>
          <a:lstStyle/>
          <a:p>
            <a:r>
              <a:rPr lang="zh-CN" altLang="en-US" dirty="0"/>
              <a:t>领域知识</a:t>
            </a:r>
            <a:r>
              <a:rPr lang="en-US" altLang="zh-CN" dirty="0"/>
              <a:t>(</a:t>
            </a:r>
            <a:r>
              <a:rPr lang="en-US" altLang="zh-CN" dirty="0">
                <a:solidFill>
                  <a:schemeClr val="accent1"/>
                </a:solidFill>
              </a:rPr>
              <a:t>Domain Knowledge</a:t>
            </a:r>
            <a:r>
              <a:rPr lang="en-US" altLang="zh-CN" dirty="0"/>
              <a:t>)</a:t>
            </a:r>
            <a:endParaRPr lang="zh-CN" altLang="en-US" dirty="0"/>
          </a:p>
        </p:txBody>
      </p:sp>
      <p:sp>
        <p:nvSpPr>
          <p:cNvPr id="4" name="Content Placeholder 3">
            <a:extLst>
              <a:ext uri="{FF2B5EF4-FFF2-40B4-BE49-F238E27FC236}">
                <a16:creationId xmlns:a16="http://schemas.microsoft.com/office/drawing/2014/main" id="{A47E2D03-F77B-43E1-9675-62F2086C33CC}"/>
              </a:ext>
            </a:extLst>
          </p:cNvPr>
          <p:cNvSpPr>
            <a:spLocks noGrp="1"/>
          </p:cNvSpPr>
          <p:nvPr>
            <p:ph sz="quarter" idx="13"/>
          </p:nvPr>
        </p:nvSpPr>
        <p:spPr>
          <a:xfrm>
            <a:off x="502444" y="1375880"/>
            <a:ext cx="8137922" cy="4761395"/>
          </a:xfrm>
        </p:spPr>
        <p:txBody>
          <a:bodyPr>
            <a:no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sz="800" dirty="0"/>
          </a:p>
          <a:p>
            <a:r>
              <a:rPr lang="zh-CN" altLang="en-US" dirty="0"/>
              <a:t>利用领域知识构建数据依赖</a:t>
            </a:r>
            <a:endParaRPr lang="en-US" altLang="zh-CN" dirty="0"/>
          </a:p>
          <a:p>
            <a:pPr lvl="1"/>
            <a:r>
              <a:rPr lang="zh-CN" altLang="en-US" dirty="0"/>
              <a:t>人们根据温度选择穿衣</a:t>
            </a:r>
            <a:endParaRPr lang="en-US" altLang="zh-CN" dirty="0"/>
          </a:p>
          <a:p>
            <a:pPr lvl="1"/>
            <a:r>
              <a:rPr lang="zh-CN" altLang="en-US" dirty="0"/>
              <a:t>因此穿衣变量取决于温度变量</a:t>
            </a:r>
            <a:endParaRPr lang="en-US" altLang="zh-CN" dirty="0"/>
          </a:p>
          <a:p>
            <a:pPr lvl="1"/>
            <a:endParaRPr lang="en-US" altLang="zh-CN" sz="800" dirty="0"/>
          </a:p>
          <a:p>
            <a:pPr marL="342883" lvl="1" indent="0">
              <a:buNone/>
            </a:pPr>
            <a:br>
              <a:rPr lang="en-US" altLang="zh-CN" dirty="0"/>
            </a:br>
            <a:br>
              <a:rPr lang="en-US" altLang="zh-CN" dirty="0"/>
            </a:br>
            <a:endParaRPr lang="en-US" altLang="zh-CN" b="0" dirty="0"/>
          </a:p>
        </p:txBody>
      </p:sp>
      <p:sp>
        <p:nvSpPr>
          <p:cNvPr id="5" name="Footer Placeholder 4">
            <a:extLst>
              <a:ext uri="{FF2B5EF4-FFF2-40B4-BE49-F238E27FC236}">
                <a16:creationId xmlns:a16="http://schemas.microsoft.com/office/drawing/2014/main" id="{80FDF976-21DE-48D6-AD46-B77737FA9781}"/>
              </a:ext>
            </a:extLst>
          </p:cNvPr>
          <p:cNvSpPr>
            <a:spLocks noGrp="1"/>
          </p:cNvSpPr>
          <p:nvPr>
            <p:ph type="ftr" sz="quarter" idx="11"/>
          </p:nvPr>
        </p:nvSpPr>
        <p:spPr/>
        <p:txBody>
          <a:bodyPr/>
          <a:lstStyle/>
          <a:p>
            <a:endParaRPr lang="zh-CN" altLang="en-US" dirty="0"/>
          </a:p>
        </p:txBody>
      </p:sp>
      <p:graphicFrame>
        <p:nvGraphicFramePr>
          <p:cNvPr id="6" name="表格 7">
            <a:extLst>
              <a:ext uri="{FF2B5EF4-FFF2-40B4-BE49-F238E27FC236}">
                <a16:creationId xmlns:a16="http://schemas.microsoft.com/office/drawing/2014/main" id="{209F3147-52B9-42B3-88CF-B647A422AD48}"/>
              </a:ext>
            </a:extLst>
          </p:cNvPr>
          <p:cNvGraphicFramePr>
            <a:graphicFrameLocks noGrp="1"/>
          </p:cNvGraphicFramePr>
          <p:nvPr/>
        </p:nvGraphicFramePr>
        <p:xfrm>
          <a:off x="1544115" y="1275701"/>
          <a:ext cx="6096000" cy="185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GB" dirty="0">
                          <a:solidFill>
                            <a:schemeClr val="tx1"/>
                          </a:solidFill>
                        </a:rPr>
                        <a:t>Temperature</a:t>
                      </a:r>
                      <a:endParaRPr lang="en-US" dirty="0">
                        <a:solidFill>
                          <a:schemeClr val="tx1"/>
                        </a:solidFill>
                      </a:endParaRPr>
                    </a:p>
                  </a:txBody>
                  <a:tcPr>
                    <a:solidFill>
                      <a:schemeClr val="accent1"/>
                    </a:solidFill>
                  </a:tcPr>
                </a:tc>
                <a:tc>
                  <a:txBody>
                    <a:bodyPr/>
                    <a:lstStyle/>
                    <a:p>
                      <a:pPr algn="ctr"/>
                      <a:r>
                        <a:rPr lang="en-GB" dirty="0">
                          <a:solidFill>
                            <a:schemeClr val="tx1"/>
                          </a:solidFill>
                        </a:rPr>
                        <a:t>Cloth</a:t>
                      </a:r>
                      <a:endParaRPr lang="en-US" dirty="0">
                        <a:solidFill>
                          <a:schemeClr val="tx1"/>
                        </a:solidFill>
                      </a:endParaRPr>
                    </a:p>
                  </a:txBody>
                  <a:tcPr>
                    <a:solidFill>
                      <a:schemeClr val="accent1"/>
                    </a:solidFill>
                  </a:tcPr>
                </a:tc>
                <a:tc>
                  <a:txBody>
                    <a:bodyPr/>
                    <a:lstStyle/>
                    <a:p>
                      <a:pPr algn="ctr"/>
                      <a:r>
                        <a:rPr lang="en-GB" dirty="0">
                          <a:solidFill>
                            <a:schemeClr val="tx1"/>
                          </a:solidFill>
                        </a:rPr>
                        <a:t>Probability</a:t>
                      </a:r>
                      <a:endParaRPr lang="en-US" dirty="0">
                        <a:solidFill>
                          <a:schemeClr val="tx1"/>
                        </a:solidFill>
                      </a:endParaRPr>
                    </a:p>
                  </a:txBody>
                  <a:tcPr>
                    <a:solidFill>
                      <a:schemeClr val="accent1"/>
                    </a:solidFill>
                  </a:tcPr>
                </a:tc>
                <a:extLst>
                  <a:ext uri="{0D108BD9-81ED-4DB2-BD59-A6C34878D82A}">
                    <a16:rowId xmlns:a16="http://schemas.microsoft.com/office/drawing/2014/main" val="10000"/>
                  </a:ext>
                </a:extLst>
              </a:tr>
              <a:tr h="370840">
                <a:tc>
                  <a:txBody>
                    <a:bodyPr/>
                    <a:lstStyle/>
                    <a:p>
                      <a:pPr algn="ctr"/>
                      <a:r>
                        <a:rPr lang="en-GB" dirty="0"/>
                        <a:t>Hot</a:t>
                      </a:r>
                      <a:endParaRPr lang="en-US" dirty="0"/>
                    </a:p>
                  </a:txBody>
                  <a:tcPr>
                    <a:solidFill>
                      <a:schemeClr val="accent2">
                        <a:lumMod val="20000"/>
                        <a:lumOff val="80000"/>
                      </a:schemeClr>
                    </a:solidFill>
                  </a:tcPr>
                </a:tc>
                <a:tc>
                  <a:txBody>
                    <a:bodyPr/>
                    <a:lstStyle/>
                    <a:p>
                      <a:pPr algn="ctr"/>
                      <a:r>
                        <a:rPr lang="en-GB" dirty="0"/>
                        <a:t>Shirt</a:t>
                      </a:r>
                      <a:endParaRPr lang="en-US" dirty="0"/>
                    </a:p>
                  </a:txBody>
                  <a:tcPr>
                    <a:solidFill>
                      <a:schemeClr val="accent2">
                        <a:lumMod val="20000"/>
                        <a:lumOff val="80000"/>
                      </a:schemeClr>
                    </a:solidFill>
                  </a:tcPr>
                </a:tc>
                <a:tc>
                  <a:txBody>
                    <a:bodyPr/>
                    <a:lstStyle/>
                    <a:p>
                      <a:pPr algn="ctr"/>
                      <a:r>
                        <a:rPr lang="en-GB" dirty="0"/>
                        <a:t>48%</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GB" dirty="0"/>
                        <a:t>Hot</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GB" dirty="0"/>
                        <a:t>12%</a:t>
                      </a:r>
                      <a:endParaRPr lang="en-US" dirty="0"/>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algn="ctr"/>
                      <a:r>
                        <a:rPr lang="en-GB" dirty="0">
                          <a:solidFill>
                            <a:schemeClr val="tx1"/>
                          </a:solidFill>
                        </a:rPr>
                        <a:t>Cold</a:t>
                      </a:r>
                      <a:endParaRPr lang="en-US" dirty="0">
                        <a:solidFill>
                          <a:schemeClr val="tx1"/>
                        </a:solidFill>
                      </a:endParaRPr>
                    </a:p>
                  </a:txBody>
                  <a:tcPr>
                    <a:solidFill>
                      <a:schemeClr val="accent2">
                        <a:lumMod val="20000"/>
                        <a:lumOff val="80000"/>
                      </a:schemeClr>
                    </a:solidFill>
                  </a:tcPr>
                </a:tc>
                <a:tc>
                  <a:txBody>
                    <a:bodyPr/>
                    <a:lstStyle/>
                    <a:p>
                      <a:pPr algn="ctr"/>
                      <a:r>
                        <a:rPr lang="en-GB" dirty="0">
                          <a:solidFill>
                            <a:schemeClr val="tx1"/>
                          </a:solidFill>
                        </a:rPr>
                        <a:t>Shirt</a:t>
                      </a:r>
                      <a:endParaRPr lang="en-US" dirty="0">
                        <a:solidFill>
                          <a:schemeClr val="tx1"/>
                        </a:solidFill>
                      </a:endParaRPr>
                    </a:p>
                  </a:txBody>
                  <a:tcPr>
                    <a:solidFill>
                      <a:schemeClr val="accent2">
                        <a:lumMod val="20000"/>
                        <a:lumOff val="80000"/>
                      </a:schemeClr>
                    </a:solidFill>
                  </a:tcPr>
                </a:tc>
                <a:tc>
                  <a:txBody>
                    <a:bodyPr/>
                    <a:lstStyle/>
                    <a:p>
                      <a:pPr algn="ctr"/>
                      <a:r>
                        <a:rPr lang="en-GB" dirty="0">
                          <a:solidFill>
                            <a:schemeClr val="tx1"/>
                          </a:solidFill>
                        </a:rPr>
                        <a:t>8%</a:t>
                      </a:r>
                      <a:endParaRPr lang="en-US"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GB" dirty="0"/>
                        <a:t>Cold</a:t>
                      </a:r>
                      <a:endParaRPr lang="en-US" dirty="0"/>
                    </a:p>
                  </a:txBody>
                  <a:tcPr>
                    <a:solidFill>
                      <a:schemeClr val="accent1">
                        <a:lumMod val="20000"/>
                        <a:lumOff val="80000"/>
                      </a:schemeClr>
                    </a:solidFill>
                  </a:tcPr>
                </a:tc>
                <a:tc>
                  <a:txBody>
                    <a:bodyPr/>
                    <a:lstStyle/>
                    <a:p>
                      <a:pPr algn="ctr"/>
                      <a:r>
                        <a:rPr lang="en-GB" dirty="0"/>
                        <a:t>Coat</a:t>
                      </a:r>
                      <a:endParaRPr lang="en-US" dirty="0"/>
                    </a:p>
                  </a:txBody>
                  <a:tcPr>
                    <a:solidFill>
                      <a:schemeClr val="accent1">
                        <a:lumMod val="20000"/>
                        <a:lumOff val="80000"/>
                      </a:schemeClr>
                    </a:solidFill>
                  </a:tcPr>
                </a:tc>
                <a:tc>
                  <a:txBody>
                    <a:bodyPr/>
                    <a:lstStyle/>
                    <a:p>
                      <a:pPr algn="ctr"/>
                      <a:r>
                        <a:rPr lang="en-GB" dirty="0"/>
                        <a:t>32%</a:t>
                      </a:r>
                      <a:endParaRPr lang="en-US" dirty="0"/>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7" name="椭圆 4">
            <a:extLst>
              <a:ext uri="{FF2B5EF4-FFF2-40B4-BE49-F238E27FC236}">
                <a16:creationId xmlns:a16="http://schemas.microsoft.com/office/drawing/2014/main" id="{5A7B7098-6664-4800-945D-49C782AAF20F}"/>
              </a:ext>
            </a:extLst>
          </p:cNvPr>
          <p:cNvSpPr/>
          <p:nvPr/>
        </p:nvSpPr>
        <p:spPr>
          <a:xfrm>
            <a:off x="276224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solidFill>
              </a:rPr>
              <a:t>t</a:t>
            </a:r>
            <a:endParaRPr lang="en-US" i="1" dirty="0">
              <a:solidFill>
                <a:schemeClr val="tx1"/>
              </a:solidFill>
            </a:endParaRPr>
          </a:p>
        </p:txBody>
      </p:sp>
      <p:sp>
        <p:nvSpPr>
          <p:cNvPr id="8" name="椭圆 5">
            <a:extLst>
              <a:ext uri="{FF2B5EF4-FFF2-40B4-BE49-F238E27FC236}">
                <a16:creationId xmlns:a16="http://schemas.microsoft.com/office/drawing/2014/main" id="{3790BAE7-47EA-40D5-AC81-0B5E09DE1A73}"/>
              </a:ext>
            </a:extLst>
          </p:cNvPr>
          <p:cNvSpPr/>
          <p:nvPr/>
        </p:nvSpPr>
        <p:spPr>
          <a:xfrm>
            <a:off x="4913264"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solidFill>
              </a:rPr>
              <a:t>c</a:t>
            </a:r>
            <a:endParaRPr lang="en-US" i="1" dirty="0">
              <a:solidFill>
                <a:schemeClr val="tx1"/>
              </a:solidFill>
            </a:endParaRPr>
          </a:p>
        </p:txBody>
      </p:sp>
      <p:cxnSp>
        <p:nvCxnSpPr>
          <p:cNvPr id="9" name="直接箭头连接符 7">
            <a:extLst>
              <a:ext uri="{FF2B5EF4-FFF2-40B4-BE49-F238E27FC236}">
                <a16:creationId xmlns:a16="http://schemas.microsoft.com/office/drawing/2014/main" id="{DE1842D6-23B9-4BAA-A9A0-09C75BECEC9A}"/>
              </a:ext>
            </a:extLst>
          </p:cNvPr>
          <p:cNvCxnSpPr>
            <a:stCxn id="7" idx="6"/>
            <a:endCxn id="8" idx="2"/>
          </p:cNvCxnSpPr>
          <p:nvPr/>
        </p:nvCxnSpPr>
        <p:spPr>
          <a:xfrm>
            <a:off x="3310887" y="5207800"/>
            <a:ext cx="1602377"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0" name="文本框 8">
            <a:extLst>
              <a:ext uri="{FF2B5EF4-FFF2-40B4-BE49-F238E27FC236}">
                <a16:creationId xmlns:a16="http://schemas.microsoft.com/office/drawing/2014/main" id="{9AED1EA1-94B4-4E45-A055-8528DE1E2D6A}"/>
              </a:ext>
            </a:extLst>
          </p:cNvPr>
          <p:cNvSpPr txBox="1"/>
          <p:nvPr/>
        </p:nvSpPr>
        <p:spPr>
          <a:xfrm>
            <a:off x="2474867" y="5580051"/>
            <a:ext cx="1253869" cy="307777"/>
          </a:xfrm>
          <a:prstGeom prst="rect">
            <a:avLst/>
          </a:prstGeom>
          <a:noFill/>
        </p:spPr>
        <p:txBody>
          <a:bodyPr wrap="none" rtlCol="0">
            <a:spAutoFit/>
          </a:bodyPr>
          <a:lstStyle/>
          <a:p>
            <a:r>
              <a:rPr lang="en-US" altLang="zh-CN" sz="1400" dirty="0"/>
              <a:t>temperature</a:t>
            </a:r>
            <a:endParaRPr lang="en-US" sz="1400" dirty="0"/>
          </a:p>
        </p:txBody>
      </p:sp>
      <p:sp>
        <p:nvSpPr>
          <p:cNvPr id="11" name="文本框 9">
            <a:extLst>
              <a:ext uri="{FF2B5EF4-FFF2-40B4-BE49-F238E27FC236}">
                <a16:creationId xmlns:a16="http://schemas.microsoft.com/office/drawing/2014/main" id="{6B0E6505-E1A4-466C-A7AA-12A0B38E9D2E}"/>
              </a:ext>
            </a:extLst>
          </p:cNvPr>
          <p:cNvSpPr txBox="1"/>
          <p:nvPr/>
        </p:nvSpPr>
        <p:spPr>
          <a:xfrm>
            <a:off x="4901074" y="5562633"/>
            <a:ext cx="607859" cy="307777"/>
          </a:xfrm>
          <a:prstGeom prst="rect">
            <a:avLst/>
          </a:prstGeom>
          <a:noFill/>
        </p:spPr>
        <p:txBody>
          <a:bodyPr wrap="none" rtlCol="0">
            <a:spAutoFit/>
          </a:bodyPr>
          <a:lstStyle/>
          <a:p>
            <a:pPr algn="ctr"/>
            <a:r>
              <a:rPr lang="en-GB" sz="1400" dirty="0"/>
              <a:t>cloth</a:t>
            </a:r>
            <a:endParaRPr lang="en-US" sz="1400" dirty="0"/>
          </a:p>
        </p:txBody>
      </p:sp>
      <mc:AlternateContent xmlns:mc="http://schemas.openxmlformats.org/markup-compatibility/2006" xmlns:a14="http://schemas.microsoft.com/office/drawing/2010/main">
        <mc:Choice Requires="a14">
          <p:sp>
            <p:nvSpPr>
              <p:cNvPr id="12" name="矩形 10">
                <a:extLst>
                  <a:ext uri="{FF2B5EF4-FFF2-40B4-BE49-F238E27FC236}">
                    <a16:creationId xmlns:a16="http://schemas.microsoft.com/office/drawing/2014/main" id="{4E0FF563-EC01-43EC-BBCE-4BFFA8B2890F}"/>
                  </a:ext>
                </a:extLst>
              </p:cNvPr>
              <p:cNvSpPr/>
              <p:nvPr/>
            </p:nvSpPr>
            <p:spPr>
              <a:xfrm>
                <a:off x="5548984" y="4933480"/>
                <a:ext cx="3271601" cy="8309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sz="1200" i="0" dirty="0" smtClean="0">
                          <a:latin typeface="Cambria Math" panose="02040503050406030204" pitchFamily="18" charset="0"/>
                        </a:rPr>
                        <m:t>P</m:t>
                      </m:r>
                      <m:r>
                        <a:rPr lang="en-GB" sz="1200" i="0" dirty="0" smtClean="0">
                          <a:latin typeface="Cambria Math" panose="02040503050406030204" pitchFamily="18" charset="0"/>
                        </a:rPr>
                        <m:t>(</m:t>
                      </m:r>
                      <m:r>
                        <m:rPr>
                          <m:sty m:val="p"/>
                        </m:rPr>
                        <a:rPr lang="en-GB" sz="1200" i="0" dirty="0" smtClean="0">
                          <a:latin typeface="Cambria Math" panose="02040503050406030204" pitchFamily="18" charset="0"/>
                        </a:rPr>
                        <m:t>cloth</m:t>
                      </m:r>
                      <m:r>
                        <a:rPr lang="en-GB" sz="1200" i="0" dirty="0" smtClean="0">
                          <a:latin typeface="Cambria Math" panose="02040503050406030204" pitchFamily="18" charset="0"/>
                        </a:rPr>
                        <m:t>=</m:t>
                      </m:r>
                      <m:r>
                        <m:rPr>
                          <m:sty m:val="p"/>
                        </m:rPr>
                        <a:rPr lang="en-GB" sz="1200" i="0" dirty="0" err="1">
                          <a:latin typeface="Cambria Math" panose="02040503050406030204" pitchFamily="18" charset="0"/>
                        </a:rPr>
                        <m:t>shirt</m:t>
                      </m:r>
                      <m:r>
                        <a:rPr lang="en-GB" sz="1200" i="0" dirty="0" err="1">
                          <a:latin typeface="Cambria Math" panose="02040503050406030204" pitchFamily="18" charset="0"/>
                        </a:rPr>
                        <m:t>|</m:t>
                      </m:r>
                      <m:r>
                        <m:rPr>
                          <m:sty m:val="p"/>
                        </m:rPr>
                        <a:rPr lang="en-GB" sz="1200" i="0" dirty="0" err="1">
                          <a:latin typeface="Cambria Math" panose="02040503050406030204" pitchFamily="18" charset="0"/>
                        </a:rPr>
                        <m:t>temperature</m:t>
                      </m:r>
                      <m:r>
                        <a:rPr lang="en-GB" sz="1200" i="0" dirty="0">
                          <a:latin typeface="Cambria Math" panose="02040503050406030204" pitchFamily="18" charset="0"/>
                        </a:rPr>
                        <m:t>=</m:t>
                      </m:r>
                      <m:r>
                        <m:rPr>
                          <m:sty m:val="p"/>
                        </m:rPr>
                        <a:rPr lang="en-GB" sz="1200" i="0" dirty="0">
                          <a:latin typeface="Cambria Math" panose="02040503050406030204" pitchFamily="18" charset="0"/>
                        </a:rPr>
                        <m:t>hot</m:t>
                      </m:r>
                      <m:r>
                        <a:rPr lang="en-GB" sz="1200" i="0" dirty="0">
                          <a:latin typeface="Cambria Math" panose="02040503050406030204" pitchFamily="18" charset="0"/>
                        </a:rPr>
                        <m:t>) = 80%</m:t>
                      </m:r>
                    </m:oMath>
                  </m:oMathPara>
                </a14:m>
                <a:endParaRPr lang="en-GB" sz="1200" dirty="0"/>
              </a:p>
              <a:p>
                <a:pPr/>
                <a14:m>
                  <m:oMathPara xmlns:m="http://schemas.openxmlformats.org/officeDocument/2006/math">
                    <m:oMathParaPr>
                      <m:jc m:val="left"/>
                    </m:oMathParaPr>
                    <m:oMath xmlns:m="http://schemas.openxmlformats.org/officeDocument/2006/math">
                      <m:r>
                        <m:rPr>
                          <m:sty m:val="p"/>
                        </m:rPr>
                        <a:rPr lang="en-GB" sz="1200" i="0" dirty="0" smtClean="0">
                          <a:latin typeface="Cambria Math" panose="02040503050406030204" pitchFamily="18" charset="0"/>
                        </a:rPr>
                        <m:t>P</m:t>
                      </m:r>
                      <m:r>
                        <a:rPr lang="en-GB" sz="1200" i="0" dirty="0" smtClean="0">
                          <a:latin typeface="Cambria Math" panose="02040503050406030204" pitchFamily="18" charset="0"/>
                        </a:rPr>
                        <m:t>(</m:t>
                      </m:r>
                      <m:r>
                        <m:rPr>
                          <m:sty m:val="p"/>
                        </m:rPr>
                        <a:rPr lang="en-GB" sz="1200" i="0" dirty="0" smtClean="0">
                          <a:latin typeface="Cambria Math" panose="02040503050406030204" pitchFamily="18" charset="0"/>
                        </a:rPr>
                        <m:t>cloth</m:t>
                      </m:r>
                      <m:r>
                        <a:rPr lang="en-GB" sz="1200" i="0" dirty="0" smtClean="0">
                          <a:latin typeface="Cambria Math" panose="02040503050406030204" pitchFamily="18" charset="0"/>
                        </a:rPr>
                        <m:t>=</m:t>
                      </m:r>
                      <m:r>
                        <m:rPr>
                          <m:sty m:val="p"/>
                        </m:rPr>
                        <a:rPr lang="en-GB" sz="1200" i="0" dirty="0" err="1">
                          <a:latin typeface="Cambria Math" panose="02040503050406030204" pitchFamily="18" charset="0"/>
                        </a:rPr>
                        <m:t>coat</m:t>
                      </m:r>
                      <m:r>
                        <a:rPr lang="en-GB" sz="1200" i="0" dirty="0" err="1">
                          <a:latin typeface="Cambria Math" panose="02040503050406030204" pitchFamily="18" charset="0"/>
                        </a:rPr>
                        <m:t>|</m:t>
                      </m:r>
                      <m:r>
                        <m:rPr>
                          <m:sty m:val="p"/>
                        </m:rPr>
                        <a:rPr lang="en-GB" sz="1200" i="0" dirty="0" err="1">
                          <a:latin typeface="Cambria Math" panose="02040503050406030204" pitchFamily="18" charset="0"/>
                        </a:rPr>
                        <m:t>temperature</m:t>
                      </m:r>
                      <m:r>
                        <a:rPr lang="en-GB" sz="1200" i="0" dirty="0">
                          <a:latin typeface="Cambria Math" panose="02040503050406030204" pitchFamily="18" charset="0"/>
                        </a:rPr>
                        <m:t>=</m:t>
                      </m:r>
                      <m:r>
                        <m:rPr>
                          <m:sty m:val="p"/>
                        </m:rPr>
                        <a:rPr lang="en-GB" sz="1200" i="0" dirty="0">
                          <a:latin typeface="Cambria Math" panose="02040503050406030204" pitchFamily="18" charset="0"/>
                        </a:rPr>
                        <m:t>hot</m:t>
                      </m:r>
                      <m:r>
                        <a:rPr lang="en-GB" sz="1200" i="0" dirty="0">
                          <a:latin typeface="Cambria Math" panose="02040503050406030204" pitchFamily="18" charset="0"/>
                        </a:rPr>
                        <m:t>) = 20%</m:t>
                      </m:r>
                    </m:oMath>
                  </m:oMathPara>
                </a14:m>
                <a:endParaRPr lang="en-GB" sz="1200" dirty="0"/>
              </a:p>
              <a:p>
                <a:pPr/>
                <a14:m>
                  <m:oMathPara xmlns:m="http://schemas.openxmlformats.org/officeDocument/2006/math">
                    <m:oMathParaPr>
                      <m:jc m:val="left"/>
                    </m:oMathParaPr>
                    <m:oMath xmlns:m="http://schemas.openxmlformats.org/officeDocument/2006/math">
                      <m:r>
                        <m:rPr>
                          <m:sty m:val="p"/>
                        </m:rPr>
                        <a:rPr lang="en-GB" sz="1200" i="0" dirty="0" smtClean="0">
                          <a:latin typeface="Cambria Math" panose="02040503050406030204" pitchFamily="18" charset="0"/>
                        </a:rPr>
                        <m:t>P</m:t>
                      </m:r>
                      <m:r>
                        <a:rPr lang="en-GB" sz="1200" i="0" dirty="0" smtClean="0">
                          <a:latin typeface="Cambria Math" panose="02040503050406030204" pitchFamily="18" charset="0"/>
                        </a:rPr>
                        <m:t>(</m:t>
                      </m:r>
                      <m:r>
                        <m:rPr>
                          <m:sty m:val="p"/>
                        </m:rPr>
                        <a:rPr lang="en-GB" sz="1200" i="0" dirty="0" smtClean="0">
                          <a:latin typeface="Cambria Math" panose="02040503050406030204" pitchFamily="18" charset="0"/>
                        </a:rPr>
                        <m:t>cloth</m:t>
                      </m:r>
                      <m:r>
                        <a:rPr lang="en-GB" sz="1200" i="0" dirty="0" smtClean="0">
                          <a:latin typeface="Cambria Math" panose="02040503050406030204" pitchFamily="18" charset="0"/>
                        </a:rPr>
                        <m:t>=</m:t>
                      </m:r>
                      <m:r>
                        <m:rPr>
                          <m:sty m:val="p"/>
                        </m:rPr>
                        <a:rPr lang="en-GB" sz="1200" i="0" dirty="0" err="1">
                          <a:latin typeface="Cambria Math" panose="02040503050406030204" pitchFamily="18" charset="0"/>
                        </a:rPr>
                        <m:t>shirt</m:t>
                      </m:r>
                      <m:r>
                        <a:rPr lang="en-GB" sz="1200" i="0" dirty="0" err="1">
                          <a:latin typeface="Cambria Math" panose="02040503050406030204" pitchFamily="18" charset="0"/>
                        </a:rPr>
                        <m:t>|</m:t>
                      </m:r>
                      <m:r>
                        <m:rPr>
                          <m:sty m:val="p"/>
                        </m:rPr>
                        <a:rPr lang="en-GB" sz="1200" i="0" dirty="0" err="1">
                          <a:latin typeface="Cambria Math" panose="02040503050406030204" pitchFamily="18" charset="0"/>
                        </a:rPr>
                        <m:t>temperature</m:t>
                      </m:r>
                      <m:r>
                        <a:rPr lang="en-GB" sz="1200" i="0" dirty="0">
                          <a:latin typeface="Cambria Math" panose="02040503050406030204" pitchFamily="18" charset="0"/>
                        </a:rPr>
                        <m:t>=</m:t>
                      </m:r>
                      <m:r>
                        <m:rPr>
                          <m:sty m:val="p"/>
                        </m:rPr>
                        <a:rPr lang="en-GB" sz="1200" i="0" dirty="0">
                          <a:latin typeface="Cambria Math" panose="02040503050406030204" pitchFamily="18" charset="0"/>
                        </a:rPr>
                        <m:t>cold</m:t>
                      </m:r>
                      <m:r>
                        <a:rPr lang="en-GB" sz="1200" i="0" dirty="0">
                          <a:latin typeface="Cambria Math" panose="02040503050406030204" pitchFamily="18" charset="0"/>
                        </a:rPr>
                        <m:t>) = 20%</m:t>
                      </m:r>
                    </m:oMath>
                  </m:oMathPara>
                </a14:m>
                <a:endParaRPr lang="en-GB" sz="1200" dirty="0"/>
              </a:p>
              <a:p>
                <a:pPr/>
                <a14:m>
                  <m:oMathPara xmlns:m="http://schemas.openxmlformats.org/officeDocument/2006/math">
                    <m:oMathParaPr>
                      <m:jc m:val="left"/>
                    </m:oMathParaPr>
                    <m:oMath xmlns:m="http://schemas.openxmlformats.org/officeDocument/2006/math">
                      <m:r>
                        <m:rPr>
                          <m:sty m:val="p"/>
                        </m:rPr>
                        <a:rPr lang="en-GB" sz="1200" i="0" dirty="0" smtClean="0">
                          <a:latin typeface="Cambria Math" panose="02040503050406030204" pitchFamily="18" charset="0"/>
                        </a:rPr>
                        <m:t>P</m:t>
                      </m:r>
                      <m:r>
                        <a:rPr lang="en-GB" sz="1200" i="0" dirty="0" smtClean="0">
                          <a:latin typeface="Cambria Math" panose="02040503050406030204" pitchFamily="18" charset="0"/>
                        </a:rPr>
                        <m:t>(</m:t>
                      </m:r>
                      <m:r>
                        <m:rPr>
                          <m:sty m:val="p"/>
                        </m:rPr>
                        <a:rPr lang="en-GB" sz="1200" i="0" dirty="0" smtClean="0">
                          <a:latin typeface="Cambria Math" panose="02040503050406030204" pitchFamily="18" charset="0"/>
                        </a:rPr>
                        <m:t>cloth</m:t>
                      </m:r>
                      <m:r>
                        <a:rPr lang="en-GB" sz="1200" i="0" dirty="0" smtClean="0">
                          <a:latin typeface="Cambria Math" panose="02040503050406030204" pitchFamily="18" charset="0"/>
                        </a:rPr>
                        <m:t>=</m:t>
                      </m:r>
                      <m:r>
                        <m:rPr>
                          <m:sty m:val="p"/>
                        </m:rPr>
                        <a:rPr lang="en-GB" sz="1200" i="0" dirty="0" err="1">
                          <a:latin typeface="Cambria Math" panose="02040503050406030204" pitchFamily="18" charset="0"/>
                        </a:rPr>
                        <m:t>coat</m:t>
                      </m:r>
                      <m:r>
                        <a:rPr lang="en-GB" sz="1200" i="0" dirty="0" err="1">
                          <a:latin typeface="Cambria Math" panose="02040503050406030204" pitchFamily="18" charset="0"/>
                        </a:rPr>
                        <m:t>|</m:t>
                      </m:r>
                      <m:r>
                        <m:rPr>
                          <m:sty m:val="p"/>
                        </m:rPr>
                        <a:rPr lang="en-GB" sz="1200" i="0" dirty="0" err="1">
                          <a:latin typeface="Cambria Math" panose="02040503050406030204" pitchFamily="18" charset="0"/>
                        </a:rPr>
                        <m:t>temperature</m:t>
                      </m:r>
                      <m:r>
                        <a:rPr lang="en-GB" sz="1200" i="0" dirty="0">
                          <a:latin typeface="Cambria Math" panose="02040503050406030204" pitchFamily="18" charset="0"/>
                        </a:rPr>
                        <m:t>=</m:t>
                      </m:r>
                      <m:r>
                        <m:rPr>
                          <m:sty m:val="p"/>
                        </m:rPr>
                        <a:rPr lang="en-GB" sz="1200" i="0" dirty="0">
                          <a:latin typeface="Cambria Math" panose="02040503050406030204" pitchFamily="18" charset="0"/>
                        </a:rPr>
                        <m:t>cold</m:t>
                      </m:r>
                      <m:r>
                        <a:rPr lang="en-GB" sz="1200" i="0" dirty="0">
                          <a:latin typeface="Cambria Math" panose="02040503050406030204" pitchFamily="18" charset="0"/>
                        </a:rPr>
                        <m:t>) = 80%</m:t>
                      </m:r>
                    </m:oMath>
                  </m:oMathPara>
                </a14:m>
                <a:endParaRPr lang="en-GB" sz="1200" dirty="0"/>
              </a:p>
            </p:txBody>
          </p:sp>
        </mc:Choice>
        <mc:Fallback xmlns="">
          <p:sp>
            <p:nvSpPr>
              <p:cNvPr id="12" name="矩形 10">
                <a:extLst>
                  <a:ext uri="{FF2B5EF4-FFF2-40B4-BE49-F238E27FC236}">
                    <a16:creationId xmlns:a16="http://schemas.microsoft.com/office/drawing/2014/main" id="{4E0FF563-EC01-43EC-BBCE-4BFFA8B2890F}"/>
                  </a:ext>
                </a:extLst>
              </p:cNvPr>
              <p:cNvSpPr>
                <a:spLocks noRot="1" noChangeAspect="1" noMove="1" noResize="1" noEditPoints="1" noAdjustHandles="1" noChangeArrowheads="1" noChangeShapeType="1" noTextEdit="1"/>
              </p:cNvSpPr>
              <p:nvPr/>
            </p:nvSpPr>
            <p:spPr>
              <a:xfrm>
                <a:off x="5548984" y="4933480"/>
                <a:ext cx="3271601" cy="830997"/>
              </a:xfrm>
              <a:prstGeom prst="rect">
                <a:avLst/>
              </a:prstGeom>
              <a:blipFill>
                <a:blip r:embed="rId6"/>
                <a:stretch>
                  <a:fillRect b="-1460"/>
                </a:stretch>
              </a:blipFill>
            </p:spPr>
            <p:txBody>
              <a:bodyPr/>
              <a:lstStyle/>
              <a:p>
                <a:r>
                  <a:rPr lang="zh-CN" altLang="en-US">
                    <a:noFill/>
                  </a:rPr>
                  <a:t> </a:t>
                </a:r>
              </a:p>
            </p:txBody>
          </p:sp>
        </mc:Fallback>
      </mc:AlternateContent>
      <p:sp>
        <p:nvSpPr>
          <p:cNvPr id="13" name="矩形 11">
            <a:extLst>
              <a:ext uri="{FF2B5EF4-FFF2-40B4-BE49-F238E27FC236}">
                <a16:creationId xmlns:a16="http://schemas.microsoft.com/office/drawing/2014/main" id="{D3294E76-7E59-4A92-96B9-B059A9E0D678}"/>
              </a:ext>
            </a:extLst>
          </p:cNvPr>
          <p:cNvSpPr/>
          <p:nvPr/>
        </p:nvSpPr>
        <p:spPr>
          <a:xfrm>
            <a:off x="426728" y="5089615"/>
            <a:ext cx="2246808" cy="461665"/>
          </a:xfrm>
          <a:prstGeom prst="rect">
            <a:avLst/>
          </a:prstGeom>
        </p:spPr>
        <p:txBody>
          <a:bodyPr wrap="square">
            <a:spAutoFit/>
          </a:bodyPr>
          <a:lstStyle/>
          <a:p>
            <a:r>
              <a:rPr lang="en-GB" sz="1200" dirty="0"/>
              <a:t>P(temperature=hot) = 60%</a:t>
            </a:r>
          </a:p>
          <a:p>
            <a:r>
              <a:rPr lang="en-GB" sz="1200" dirty="0"/>
              <a:t>P(temperature=cold) = 40%</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81FABB6-A993-E5B2-B339-D6EF31293627}"/>
                  </a:ext>
                </a:extLst>
              </p:cNvPr>
              <p:cNvSpPr txBox="1"/>
              <p:nvPr/>
            </p:nvSpPr>
            <p:spPr>
              <a:xfrm>
                <a:off x="2129589" y="4398457"/>
                <a:ext cx="4572000" cy="369332"/>
              </a:xfrm>
              <a:prstGeom prst="rect">
                <a:avLst/>
              </a:prstGeom>
              <a:noFill/>
            </p:spPr>
            <p:txBody>
              <a:bodyPr wrap="square">
                <a:spAutoFit/>
              </a:bodyPr>
              <a:lstStyle/>
              <a:p>
                <a:pPr marL="342883"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altLang="zh-CN" dirty="0"/>
              </a:p>
            </p:txBody>
          </p:sp>
        </mc:Choice>
        <mc:Fallback xmlns="">
          <p:sp>
            <p:nvSpPr>
              <p:cNvPr id="17" name="文本框 16">
                <a:extLst>
                  <a:ext uri="{FF2B5EF4-FFF2-40B4-BE49-F238E27FC236}">
                    <a16:creationId xmlns:a16="http://schemas.microsoft.com/office/drawing/2014/main" id="{481FABB6-A993-E5B2-B339-D6EF31293627}"/>
                  </a:ext>
                </a:extLst>
              </p:cNvPr>
              <p:cNvSpPr txBox="1">
                <a:spLocks noRot="1" noChangeAspect="1" noMove="1" noResize="1" noEditPoints="1" noAdjustHandles="1" noChangeArrowheads="1" noChangeShapeType="1" noTextEdit="1"/>
              </p:cNvSpPr>
              <p:nvPr/>
            </p:nvSpPr>
            <p:spPr>
              <a:xfrm>
                <a:off x="2129589" y="4398457"/>
                <a:ext cx="4572000" cy="369332"/>
              </a:xfrm>
              <a:prstGeom prst="rect">
                <a:avLst/>
              </a:prstGeom>
              <a:blipFill>
                <a:blip r:embed="rId8"/>
                <a:stretch>
                  <a:fillRect b="-1500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69320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35D39-0EF0-4C7D-A8E8-3E8A59505998}"/>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sp>
        <p:nvSpPr>
          <p:cNvPr id="3" name="Title 2">
            <a:extLst>
              <a:ext uri="{FF2B5EF4-FFF2-40B4-BE49-F238E27FC236}">
                <a16:creationId xmlns:a16="http://schemas.microsoft.com/office/drawing/2014/main" id="{D6171D22-7084-4460-91A1-36C00CD66F0F}"/>
              </a:ext>
            </a:extLst>
          </p:cNvPr>
          <p:cNvSpPr>
            <a:spLocks noGrp="1"/>
          </p:cNvSpPr>
          <p:nvPr>
            <p:ph type="title"/>
          </p:nvPr>
        </p:nvSpPr>
        <p:spPr/>
        <p:txBody>
          <a:bodyPr/>
          <a:lstStyle/>
          <a:p>
            <a:r>
              <a:rPr lang="zh-CN" altLang="en-US" dirty="0"/>
              <a:t>图模型</a:t>
            </a:r>
          </a:p>
        </p:txBody>
      </p:sp>
      <p:sp>
        <p:nvSpPr>
          <p:cNvPr id="4" name="Content Placeholder 3">
            <a:extLst>
              <a:ext uri="{FF2B5EF4-FFF2-40B4-BE49-F238E27FC236}">
                <a16:creationId xmlns:a16="http://schemas.microsoft.com/office/drawing/2014/main" id="{CB93D9E9-6EA4-4729-9473-ED55FB5662CF}"/>
              </a:ext>
            </a:extLst>
          </p:cNvPr>
          <p:cNvSpPr>
            <a:spLocks noGrp="1"/>
          </p:cNvSpPr>
          <p:nvPr>
            <p:ph sz="quarter" idx="13"/>
          </p:nvPr>
        </p:nvSpPr>
        <p:spPr/>
        <p:txBody>
          <a:bodyPr>
            <a:normAutofit/>
          </a:bodyPr>
          <a:lstStyle/>
          <a:p>
            <a:r>
              <a:rPr lang="zh-CN" altLang="en-US" sz="2000" dirty="0"/>
              <a:t>图模型是一种形式化任意领域知识数据依赖的方法</a:t>
            </a:r>
            <a:endParaRPr lang="en-US" altLang="zh-CN" sz="2000" dirty="0"/>
          </a:p>
          <a:p>
            <a:pPr lvl="1"/>
            <a:endParaRPr lang="en-US" altLang="zh-CN" sz="900" dirty="0"/>
          </a:p>
          <a:p>
            <a:pPr lvl="1"/>
            <a:r>
              <a:rPr lang="zh-CN" altLang="en-US" sz="1800" dirty="0"/>
              <a:t>贝叶斯网络</a:t>
            </a:r>
            <a:r>
              <a:rPr lang="en-US" altLang="zh-CN" sz="1800" dirty="0"/>
              <a:t>(</a:t>
            </a:r>
            <a:r>
              <a:rPr lang="zh-CN" altLang="en-US" sz="1800" dirty="0"/>
              <a:t>有向图</a:t>
            </a:r>
            <a:r>
              <a:rPr lang="en-US" altLang="zh-CN" sz="1800" dirty="0"/>
              <a:t>)</a:t>
            </a:r>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pPr marL="342883" lvl="1" indent="0">
              <a:buNone/>
            </a:pPr>
            <a:endParaRPr lang="en-US" altLang="zh-CN" sz="1400" dirty="0"/>
          </a:p>
          <a:p>
            <a:pPr marL="342883" lvl="1" indent="0">
              <a:buNone/>
            </a:pPr>
            <a:endParaRPr lang="en-US" altLang="zh-CN" sz="900" dirty="0"/>
          </a:p>
          <a:p>
            <a:pPr lvl="1"/>
            <a:r>
              <a:rPr lang="zh-CN" altLang="en-US" sz="1800" dirty="0"/>
              <a:t>马尔可夫网络</a:t>
            </a:r>
            <a:r>
              <a:rPr lang="en-US" altLang="zh-CN" sz="1800" dirty="0"/>
              <a:t>(</a:t>
            </a:r>
            <a:r>
              <a:rPr lang="zh-CN" altLang="en-US" sz="1800" dirty="0"/>
              <a:t>无向图</a:t>
            </a:r>
            <a:r>
              <a:rPr lang="en-US" altLang="zh-CN" sz="1800" dirty="0"/>
              <a:t>)</a:t>
            </a:r>
            <a:endParaRPr lang="zh-CN" altLang="en-US" sz="1800" dirty="0"/>
          </a:p>
          <a:p>
            <a:endParaRPr lang="zh-CN" altLang="en-US" sz="2000" dirty="0"/>
          </a:p>
        </p:txBody>
      </p:sp>
      <p:sp>
        <p:nvSpPr>
          <p:cNvPr id="5" name="Footer Placeholder 4">
            <a:extLst>
              <a:ext uri="{FF2B5EF4-FFF2-40B4-BE49-F238E27FC236}">
                <a16:creationId xmlns:a16="http://schemas.microsoft.com/office/drawing/2014/main" id="{688F9C67-28DC-475E-9FCE-46A4FAF08442}"/>
              </a:ext>
            </a:extLst>
          </p:cNvPr>
          <p:cNvSpPr>
            <a:spLocks noGrp="1"/>
          </p:cNvSpPr>
          <p:nvPr>
            <p:ph type="ftr" sz="quarter" idx="11"/>
          </p:nvPr>
        </p:nvSpPr>
        <p:spPr/>
        <p:txBody>
          <a:bodyPr/>
          <a:lstStyle/>
          <a:p>
            <a:endParaRPr lang="zh-CN" altLang="en-US" dirty="0"/>
          </a:p>
        </p:txBody>
      </p:sp>
      <p:grpSp>
        <p:nvGrpSpPr>
          <p:cNvPr id="6" name="组合 9">
            <a:extLst>
              <a:ext uri="{FF2B5EF4-FFF2-40B4-BE49-F238E27FC236}">
                <a16:creationId xmlns:a16="http://schemas.microsoft.com/office/drawing/2014/main" id="{58BAEB79-C53C-4961-AF4D-ACA387CD2A8F}"/>
              </a:ext>
            </a:extLst>
          </p:cNvPr>
          <p:cNvGrpSpPr/>
          <p:nvPr/>
        </p:nvGrpSpPr>
        <p:grpSpPr>
          <a:xfrm>
            <a:off x="1246274" y="2201143"/>
            <a:ext cx="3475662" cy="1164500"/>
            <a:chOff x="2535828" y="4933480"/>
            <a:chExt cx="3098338" cy="1038080"/>
          </a:xfrm>
        </p:grpSpPr>
        <p:sp>
          <p:nvSpPr>
            <p:cNvPr id="7" name="椭圆 3">
              <a:extLst>
                <a:ext uri="{FF2B5EF4-FFF2-40B4-BE49-F238E27FC236}">
                  <a16:creationId xmlns:a16="http://schemas.microsoft.com/office/drawing/2014/main" id="{2C208130-F1F9-40AD-95E4-EE61DFF1F839}"/>
                </a:ext>
              </a:extLst>
            </p:cNvPr>
            <p:cNvSpPr/>
            <p:nvPr/>
          </p:nvSpPr>
          <p:spPr>
            <a:xfrm>
              <a:off x="2892880"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t</a:t>
              </a:r>
              <a:endParaRPr lang="en-US" sz="2000" i="1" dirty="0">
                <a:solidFill>
                  <a:schemeClr val="tx1"/>
                </a:solidFill>
              </a:endParaRPr>
            </a:p>
          </p:txBody>
        </p:sp>
        <p:sp>
          <p:nvSpPr>
            <p:cNvPr id="8" name="椭圆 4">
              <a:extLst>
                <a:ext uri="{FF2B5EF4-FFF2-40B4-BE49-F238E27FC236}">
                  <a16:creationId xmlns:a16="http://schemas.microsoft.com/office/drawing/2014/main" id="{39DC6FE1-7FB8-45B4-B373-9AFD75B0EA4A}"/>
                </a:ext>
              </a:extLst>
            </p:cNvPr>
            <p:cNvSpPr/>
            <p:nvPr/>
          </p:nvSpPr>
          <p:spPr>
            <a:xfrm>
              <a:off x="504389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c</a:t>
              </a:r>
              <a:endParaRPr lang="en-US" sz="2000" i="1" dirty="0">
                <a:solidFill>
                  <a:schemeClr val="tx1"/>
                </a:solidFill>
              </a:endParaRPr>
            </a:p>
          </p:txBody>
        </p:sp>
        <p:cxnSp>
          <p:nvCxnSpPr>
            <p:cNvPr id="9" name="直接箭头连接符 5">
              <a:extLst>
                <a:ext uri="{FF2B5EF4-FFF2-40B4-BE49-F238E27FC236}">
                  <a16:creationId xmlns:a16="http://schemas.microsoft.com/office/drawing/2014/main" id="{9E12408E-F395-419F-9207-487882BC2AE4}"/>
                </a:ext>
              </a:extLst>
            </p:cNvPr>
            <p:cNvCxnSpPr>
              <a:stCxn id="7" idx="6"/>
              <a:endCxn id="8" idx="2"/>
            </p:cNvCxnSpPr>
            <p:nvPr/>
          </p:nvCxnSpPr>
          <p:spPr>
            <a:xfrm>
              <a:off x="3441520" y="5207800"/>
              <a:ext cx="1602377"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0" name="文本框 6">
              <a:extLst>
                <a:ext uri="{FF2B5EF4-FFF2-40B4-BE49-F238E27FC236}">
                  <a16:creationId xmlns:a16="http://schemas.microsoft.com/office/drawing/2014/main" id="{33C486BB-D835-4912-8460-6B922FD57526}"/>
                </a:ext>
              </a:extLst>
            </p:cNvPr>
            <p:cNvSpPr txBox="1"/>
            <p:nvPr/>
          </p:nvSpPr>
          <p:spPr>
            <a:xfrm>
              <a:off x="2535828" y="5614887"/>
              <a:ext cx="1342668" cy="356673"/>
            </a:xfrm>
            <a:prstGeom prst="rect">
              <a:avLst/>
            </a:prstGeom>
            <a:noFill/>
          </p:spPr>
          <p:txBody>
            <a:bodyPr wrap="none" rtlCol="0">
              <a:spAutoFit/>
            </a:bodyPr>
            <a:lstStyle/>
            <a:p>
              <a:r>
                <a:rPr lang="en-GB" sz="2000" dirty="0"/>
                <a:t>temperature</a:t>
              </a:r>
              <a:endParaRPr lang="en-US" sz="2000" dirty="0"/>
            </a:p>
          </p:txBody>
        </p:sp>
        <p:sp>
          <p:nvSpPr>
            <p:cNvPr id="11" name="文本框 7">
              <a:extLst>
                <a:ext uri="{FF2B5EF4-FFF2-40B4-BE49-F238E27FC236}">
                  <a16:creationId xmlns:a16="http://schemas.microsoft.com/office/drawing/2014/main" id="{949FDA0B-A47B-49DD-AE8C-1A69217390D2}"/>
                </a:ext>
              </a:extLst>
            </p:cNvPr>
            <p:cNvSpPr txBox="1"/>
            <p:nvPr/>
          </p:nvSpPr>
          <p:spPr>
            <a:xfrm>
              <a:off x="5002272" y="5614887"/>
              <a:ext cx="631894" cy="356673"/>
            </a:xfrm>
            <a:prstGeom prst="rect">
              <a:avLst/>
            </a:prstGeom>
            <a:noFill/>
          </p:spPr>
          <p:txBody>
            <a:bodyPr wrap="none" rtlCol="0">
              <a:spAutoFit/>
            </a:bodyPr>
            <a:lstStyle/>
            <a:p>
              <a:pPr algn="ctr"/>
              <a:r>
                <a:rPr lang="en-GB" sz="2000" dirty="0"/>
                <a:t>cloth</a:t>
              </a:r>
              <a:endParaRPr lang="en-US" sz="2000"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1C058A-9CFE-46E5-A8CA-306453487980}"/>
                  </a:ext>
                </a:extLst>
              </p:cNvPr>
              <p:cNvSpPr txBox="1"/>
              <p:nvPr/>
            </p:nvSpPr>
            <p:spPr>
              <a:xfrm>
                <a:off x="5164181" y="2306786"/>
                <a:ext cx="24127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13" name="TextBox 12">
                <a:extLst>
                  <a:ext uri="{FF2B5EF4-FFF2-40B4-BE49-F238E27FC236}">
                    <a16:creationId xmlns:a16="http://schemas.microsoft.com/office/drawing/2014/main" id="{371C058A-9CFE-46E5-A8CA-306453487980}"/>
                  </a:ext>
                </a:extLst>
              </p:cNvPr>
              <p:cNvSpPr txBox="1">
                <a:spLocks noRot="1" noChangeAspect="1" noMove="1" noResize="1" noEditPoints="1" noAdjustHandles="1" noChangeArrowheads="1" noChangeShapeType="1" noTextEdit="1"/>
              </p:cNvSpPr>
              <p:nvPr/>
            </p:nvSpPr>
            <p:spPr>
              <a:xfrm>
                <a:off x="5164181" y="2306786"/>
                <a:ext cx="2412776" cy="400110"/>
              </a:xfrm>
              <a:prstGeom prst="rect">
                <a:avLst/>
              </a:prstGeom>
              <a:blipFill>
                <a:blip r:embed="rId4"/>
                <a:stretch>
                  <a:fillRect b="-15152"/>
                </a:stretch>
              </a:blipFill>
            </p:spPr>
            <p:txBody>
              <a:bodyPr/>
              <a:lstStyle/>
              <a:p>
                <a:r>
                  <a:rPr lang="zh-CN" altLang="en-US">
                    <a:noFill/>
                  </a:rPr>
                  <a:t> </a:t>
                </a:r>
              </a:p>
            </p:txBody>
          </p:sp>
        </mc:Fallback>
      </mc:AlternateContent>
      <p:grpSp>
        <p:nvGrpSpPr>
          <p:cNvPr id="14" name="组合 9">
            <a:extLst>
              <a:ext uri="{FF2B5EF4-FFF2-40B4-BE49-F238E27FC236}">
                <a16:creationId xmlns:a16="http://schemas.microsoft.com/office/drawing/2014/main" id="{A167C3AC-2170-4FED-B94D-CA541EE216EC}"/>
              </a:ext>
            </a:extLst>
          </p:cNvPr>
          <p:cNvGrpSpPr/>
          <p:nvPr/>
        </p:nvGrpSpPr>
        <p:grpSpPr>
          <a:xfrm>
            <a:off x="1241915" y="4661323"/>
            <a:ext cx="3475662" cy="1164500"/>
            <a:chOff x="2535828" y="4933480"/>
            <a:chExt cx="3098338" cy="1038080"/>
          </a:xfrm>
        </p:grpSpPr>
        <p:sp>
          <p:nvSpPr>
            <p:cNvPr id="15" name="椭圆 3">
              <a:extLst>
                <a:ext uri="{FF2B5EF4-FFF2-40B4-BE49-F238E27FC236}">
                  <a16:creationId xmlns:a16="http://schemas.microsoft.com/office/drawing/2014/main" id="{2D58A0C0-A7BB-4A13-B477-D6B3E448CFC0}"/>
                </a:ext>
              </a:extLst>
            </p:cNvPr>
            <p:cNvSpPr/>
            <p:nvPr/>
          </p:nvSpPr>
          <p:spPr>
            <a:xfrm>
              <a:off x="2892880"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t</a:t>
              </a:r>
              <a:endParaRPr lang="en-US" sz="2000" i="1" dirty="0">
                <a:solidFill>
                  <a:schemeClr val="tx1"/>
                </a:solidFill>
              </a:endParaRPr>
            </a:p>
          </p:txBody>
        </p:sp>
        <p:sp>
          <p:nvSpPr>
            <p:cNvPr id="16" name="椭圆 4">
              <a:extLst>
                <a:ext uri="{FF2B5EF4-FFF2-40B4-BE49-F238E27FC236}">
                  <a16:creationId xmlns:a16="http://schemas.microsoft.com/office/drawing/2014/main" id="{CC953F31-B1C5-4B31-9E00-9B4E8A486BE3}"/>
                </a:ext>
              </a:extLst>
            </p:cNvPr>
            <p:cNvSpPr/>
            <p:nvPr/>
          </p:nvSpPr>
          <p:spPr>
            <a:xfrm>
              <a:off x="504389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c</a:t>
              </a:r>
              <a:endParaRPr lang="en-US" sz="2000" i="1" dirty="0">
                <a:solidFill>
                  <a:schemeClr val="tx1"/>
                </a:solidFill>
              </a:endParaRPr>
            </a:p>
          </p:txBody>
        </p:sp>
        <p:cxnSp>
          <p:nvCxnSpPr>
            <p:cNvPr id="17" name="直接箭头连接符 5">
              <a:extLst>
                <a:ext uri="{FF2B5EF4-FFF2-40B4-BE49-F238E27FC236}">
                  <a16:creationId xmlns:a16="http://schemas.microsoft.com/office/drawing/2014/main" id="{F59E4841-721C-4CB1-83B1-F363C6905B4D}"/>
                </a:ext>
              </a:extLst>
            </p:cNvPr>
            <p:cNvCxnSpPr>
              <a:stCxn id="15" idx="6"/>
              <a:endCxn id="16" idx="2"/>
            </p:cNvCxnSpPr>
            <p:nvPr/>
          </p:nvCxnSpPr>
          <p:spPr>
            <a:xfrm>
              <a:off x="3441520" y="5207800"/>
              <a:ext cx="1602377" cy="0"/>
            </a:xfrm>
            <a:prstGeom prst="straightConnector1">
              <a:avLst/>
            </a:prstGeom>
            <a:ln>
              <a:solidFill>
                <a:schemeClr val="accent1"/>
              </a:solidFill>
              <a:tailEnd type="none"/>
            </a:ln>
          </p:spPr>
          <p:style>
            <a:lnRef idx="3">
              <a:schemeClr val="dk1"/>
            </a:lnRef>
            <a:fillRef idx="0">
              <a:schemeClr val="dk1"/>
            </a:fillRef>
            <a:effectRef idx="2">
              <a:schemeClr val="dk1"/>
            </a:effectRef>
            <a:fontRef idx="minor">
              <a:schemeClr val="tx1"/>
            </a:fontRef>
          </p:style>
        </p:cxnSp>
        <p:sp>
          <p:nvSpPr>
            <p:cNvPr id="18" name="文本框 6">
              <a:extLst>
                <a:ext uri="{FF2B5EF4-FFF2-40B4-BE49-F238E27FC236}">
                  <a16:creationId xmlns:a16="http://schemas.microsoft.com/office/drawing/2014/main" id="{47F76B8C-90B7-492C-9FCB-0371D729BA4D}"/>
                </a:ext>
              </a:extLst>
            </p:cNvPr>
            <p:cNvSpPr txBox="1"/>
            <p:nvPr/>
          </p:nvSpPr>
          <p:spPr>
            <a:xfrm>
              <a:off x="2535828" y="5614887"/>
              <a:ext cx="1342668" cy="356673"/>
            </a:xfrm>
            <a:prstGeom prst="rect">
              <a:avLst/>
            </a:prstGeom>
            <a:noFill/>
          </p:spPr>
          <p:txBody>
            <a:bodyPr wrap="none" rtlCol="0">
              <a:spAutoFit/>
            </a:bodyPr>
            <a:lstStyle/>
            <a:p>
              <a:r>
                <a:rPr lang="en-GB" sz="2000" dirty="0"/>
                <a:t>temperature</a:t>
              </a:r>
              <a:endParaRPr lang="en-US" sz="2000" dirty="0"/>
            </a:p>
          </p:txBody>
        </p:sp>
        <p:sp>
          <p:nvSpPr>
            <p:cNvPr id="19" name="文本框 7">
              <a:extLst>
                <a:ext uri="{FF2B5EF4-FFF2-40B4-BE49-F238E27FC236}">
                  <a16:creationId xmlns:a16="http://schemas.microsoft.com/office/drawing/2014/main" id="{C28D0623-82C2-4A6D-92B4-A124D5A44E15}"/>
                </a:ext>
              </a:extLst>
            </p:cNvPr>
            <p:cNvSpPr txBox="1"/>
            <p:nvPr/>
          </p:nvSpPr>
          <p:spPr>
            <a:xfrm>
              <a:off x="5002272" y="5614887"/>
              <a:ext cx="631894" cy="356673"/>
            </a:xfrm>
            <a:prstGeom prst="rect">
              <a:avLst/>
            </a:prstGeom>
            <a:noFill/>
          </p:spPr>
          <p:txBody>
            <a:bodyPr wrap="none" rtlCol="0">
              <a:spAutoFit/>
            </a:bodyPr>
            <a:lstStyle/>
            <a:p>
              <a:pPr algn="ctr"/>
              <a:r>
                <a:rPr lang="en-GB" sz="2000" dirty="0"/>
                <a:t>cloth</a:t>
              </a:r>
              <a:endParaRPr lang="en-US" sz="20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B954BDB-B243-4582-BCAC-15EA1B049B69}"/>
                  </a:ext>
                </a:extLst>
              </p:cNvPr>
              <p:cNvSpPr txBox="1"/>
              <p:nvPr/>
            </p:nvSpPr>
            <p:spPr>
              <a:xfrm>
                <a:off x="5159822" y="4566662"/>
                <a:ext cx="2717795" cy="8586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sup>
                          </m:sSup>
                        </m:num>
                        <m:den>
                          <m:nary>
                            <m:naryPr>
                              <m:chr m:val="∑"/>
                              <m:limLoc m:val="subSup"/>
                              <m:supHide m:val="on"/>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9"/>
                                    </m:rP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m:rPr>
                                  <m:brk m:alnAt="9"/>
                                </m:rP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brk m:alnAt="9"/>
                                    </m:rP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m:t>
                                  </m:r>
                                </m:sup>
                              </m:sSup>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m:t>
                                          </m:r>
                                        </m:sup>
                                      </m:sSup>
                                    </m:e>
                                  </m:d>
                                </m:sup>
                              </m:sSup>
                            </m:e>
                          </m:nary>
                        </m:den>
                      </m:f>
                    </m:oMath>
                  </m:oMathPara>
                </a14:m>
                <a:endParaRPr lang="zh-CN" altLang="en-US" sz="2000" dirty="0"/>
              </a:p>
            </p:txBody>
          </p:sp>
        </mc:Choice>
        <mc:Fallback xmlns="">
          <p:sp>
            <p:nvSpPr>
              <p:cNvPr id="20" name="TextBox 19">
                <a:extLst>
                  <a:ext uri="{FF2B5EF4-FFF2-40B4-BE49-F238E27FC236}">
                    <a16:creationId xmlns:a16="http://schemas.microsoft.com/office/drawing/2014/main" id="{EB954BDB-B243-4582-BCAC-15EA1B049B69}"/>
                  </a:ext>
                </a:extLst>
              </p:cNvPr>
              <p:cNvSpPr txBox="1">
                <a:spLocks noRot="1" noChangeAspect="1" noMove="1" noResize="1" noEditPoints="1" noAdjustHandles="1" noChangeArrowheads="1" noChangeShapeType="1" noTextEdit="1"/>
              </p:cNvSpPr>
              <p:nvPr/>
            </p:nvSpPr>
            <p:spPr>
              <a:xfrm>
                <a:off x="5159822" y="4566662"/>
                <a:ext cx="2717795" cy="85869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858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5238-2726-4EF2-A01E-782B143A35EB}"/>
              </a:ext>
            </a:extLst>
          </p:cNvPr>
          <p:cNvSpPr>
            <a:spLocks noGrp="1"/>
          </p:cNvSpPr>
          <p:nvPr>
            <p:ph type="ctrTitle"/>
          </p:nvPr>
        </p:nvSpPr>
        <p:spPr/>
        <p:txBody>
          <a:bodyPr>
            <a:normAutofit/>
          </a:bodyPr>
          <a:lstStyle/>
          <a:p>
            <a:r>
              <a:rPr lang="zh-CN" altLang="en-US" dirty="0"/>
              <a:t>贝叶斯网络</a:t>
            </a:r>
          </a:p>
        </p:txBody>
      </p:sp>
      <p:sp>
        <p:nvSpPr>
          <p:cNvPr id="3" name="Subtitle 2">
            <a:extLst>
              <a:ext uri="{FF2B5EF4-FFF2-40B4-BE49-F238E27FC236}">
                <a16:creationId xmlns:a16="http://schemas.microsoft.com/office/drawing/2014/main" id="{97D728DD-3380-46E4-9B2B-45263BDE95A0}"/>
              </a:ext>
            </a:extLst>
          </p:cNvPr>
          <p:cNvSpPr>
            <a:spLocks noGrp="1"/>
          </p:cNvSpPr>
          <p:nvPr>
            <p:ph type="subTitle" idx="1"/>
          </p:nvPr>
        </p:nvSpPr>
        <p:spPr/>
        <p:txBody>
          <a:bodyPr/>
          <a:lstStyle/>
          <a:p>
            <a:r>
              <a:rPr lang="en-US" altLang="zh-CN" dirty="0"/>
              <a:t>03</a:t>
            </a:r>
            <a:endParaRPr lang="zh-CN" altLang="en-US" dirty="0"/>
          </a:p>
        </p:txBody>
      </p:sp>
      <p:sp>
        <p:nvSpPr>
          <p:cNvPr id="4" name="Slide Number Placeholder 3">
            <a:extLst>
              <a:ext uri="{FF2B5EF4-FFF2-40B4-BE49-F238E27FC236}">
                <a16:creationId xmlns:a16="http://schemas.microsoft.com/office/drawing/2014/main" id="{2410B3E2-2B0B-4DFF-A7A4-894F86C6F05A}"/>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spTree>
    <p:extLst>
      <p:ext uri="{BB962C8B-B14F-4D97-AF65-F5344CB8AC3E}">
        <p14:creationId xmlns:p14="http://schemas.microsoft.com/office/powerpoint/2010/main" val="162875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74009-A914-41AD-9B2A-0D246271E451}"/>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sp>
        <p:nvSpPr>
          <p:cNvPr id="3" name="Title 2">
            <a:extLst>
              <a:ext uri="{FF2B5EF4-FFF2-40B4-BE49-F238E27FC236}">
                <a16:creationId xmlns:a16="http://schemas.microsoft.com/office/drawing/2014/main" id="{A700B03F-05C6-42E5-8C9A-75807DCDA48B}"/>
              </a:ext>
            </a:extLst>
          </p:cNvPr>
          <p:cNvSpPr>
            <a:spLocks noGrp="1"/>
          </p:cNvSpPr>
          <p:nvPr>
            <p:ph type="title"/>
          </p:nvPr>
        </p:nvSpPr>
        <p:spPr/>
        <p:txBody>
          <a:bodyPr/>
          <a:lstStyle/>
          <a:p>
            <a:r>
              <a:rPr lang="zh-CN" altLang="en-US" dirty="0"/>
              <a:t>一个简单的贝叶斯网络</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18E4FE4-2C36-415E-9C70-1E883D98D001}"/>
                  </a:ext>
                </a:extLst>
              </p:cNvPr>
              <p:cNvSpPr>
                <a:spLocks noGrp="1"/>
              </p:cNvSpPr>
              <p:nvPr>
                <p:ph sz="quarter" idx="13"/>
              </p:nvPr>
            </p:nvSpPr>
            <p:spPr/>
            <p:txBody>
              <a:bodyPr>
                <a:normAutofit/>
              </a:bodyPr>
              <a:lstStyle/>
              <a:p>
                <a:r>
                  <a:rPr lang="zh-CN" altLang="en-US" sz="2000" dirty="0"/>
                  <a:t>考虑一个任意的联合分布</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oMath>
                </a14:m>
                <a:endParaRPr lang="en-US" altLang="zh-CN" sz="2000" dirty="0"/>
              </a:p>
              <a:p>
                <a:r>
                  <a:rPr lang="zh-CN" altLang="en-US" sz="2000" dirty="0"/>
                  <a:t>运用概率的乘积规则</a:t>
                </a:r>
                <a:endParaRPr lang="en-US" altLang="zh-CN" sz="2000" dirty="0"/>
              </a:p>
              <a:p>
                <a:endParaRPr lang="en-US" altLang="zh-CN" sz="900" dirty="0"/>
              </a:p>
              <a:p>
                <a:pPr marL="0" indent="0">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=&amp;</m:t>
                          </m:r>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m:t>
                              </m:r>
                            </m:e>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e>
                        <m:e>
                          <m:r>
                            <a:rPr lang="en-US" altLang="zh-CN" sz="2000" b="0" i="1" smtClean="0">
                              <a:latin typeface="Cambria Math" panose="02040503050406030204" pitchFamily="18" charset="0"/>
                            </a:rPr>
                            <m:t>=&amp;</m:t>
                          </m:r>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m:t>
                              </m:r>
                            </m:e>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d>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d>
                        </m:e>
                      </m:eqArr>
                    </m:oMath>
                  </m:oMathPara>
                </a14:m>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endParaRPr lang="en-US" altLang="zh-CN" sz="1400" dirty="0"/>
              </a:p>
              <a:p>
                <a:r>
                  <a:rPr lang="zh-CN" altLang="en-US" sz="2000" dirty="0"/>
                  <a:t>图模型一个强大的功能是一个给定概率图可以为广泛的分布类型生成概率描述</a:t>
                </a:r>
                <a:endParaRPr lang="en-US" altLang="zh-CN" sz="2000" dirty="0"/>
              </a:p>
              <a:p>
                <a:endParaRPr lang="en-US" altLang="zh-CN" sz="900" dirty="0"/>
              </a:p>
              <a:p>
                <a:r>
                  <a:rPr lang="zh-CN" altLang="en-US" sz="2000" dirty="0"/>
                  <a:t>我们说这个图是</a:t>
                </a:r>
                <a:r>
                  <a:rPr lang="zh-CN" altLang="en-US" sz="2000" dirty="0">
                    <a:solidFill>
                      <a:schemeClr val="accent1"/>
                    </a:solidFill>
                  </a:rPr>
                  <a:t>全连接</a:t>
                </a:r>
                <a:r>
                  <a:rPr lang="zh-CN" altLang="en-US" sz="2000" dirty="0"/>
                  <a:t>的，因为每对节点之间都有一个连接</a:t>
                </a:r>
                <a:endParaRPr lang="en-US" altLang="zh-CN" sz="2000" dirty="0"/>
              </a:p>
            </p:txBody>
          </p:sp>
        </mc:Choice>
        <mc:Fallback xmlns="">
          <p:sp>
            <p:nvSpPr>
              <p:cNvPr id="4" name="Content Placeholder 3">
                <a:extLst>
                  <a:ext uri="{FF2B5EF4-FFF2-40B4-BE49-F238E27FC236}">
                    <a16:creationId xmlns:a16="http://schemas.microsoft.com/office/drawing/2014/main" id="{118E4FE4-2C36-415E-9C70-1E883D98D001}"/>
                  </a:ext>
                </a:extLst>
              </p:cNvPr>
              <p:cNvSpPr>
                <a:spLocks noGrp="1" noRot="1" noChangeAspect="1" noMove="1" noResize="1" noEditPoints="1" noAdjustHandles="1" noChangeArrowheads="1" noChangeShapeType="1" noTextEdit="1"/>
              </p:cNvSpPr>
              <p:nvPr>
                <p:ph sz="quarter" idx="13"/>
              </p:nvPr>
            </p:nvSpPr>
            <p:spPr>
              <a:blipFill>
                <a:blip r:embed="rId4"/>
                <a:stretch>
                  <a:fillRect l="-674" t="-1217" b="-730"/>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B89EB780-76E0-40E2-9030-9D410A78D02D}"/>
              </a:ext>
            </a:extLst>
          </p:cNvPr>
          <p:cNvSpPr>
            <a:spLocks noGrp="1"/>
          </p:cNvSpPr>
          <p:nvPr>
            <p:ph type="ftr" sz="quarter" idx="11"/>
          </p:nvPr>
        </p:nvSpPr>
        <p:spPr/>
        <p:txBody>
          <a:bodyPr/>
          <a:lstStyle/>
          <a:p>
            <a:endParaRPr lang="zh-CN" altLang="en-US" dirty="0"/>
          </a:p>
        </p:txBody>
      </p:sp>
      <p:sp>
        <p:nvSpPr>
          <p:cNvPr id="6" name="椭圆 6">
            <a:extLst>
              <a:ext uri="{FF2B5EF4-FFF2-40B4-BE49-F238E27FC236}">
                <a16:creationId xmlns:a16="http://schemas.microsoft.com/office/drawing/2014/main" id="{E74F7862-2AA2-4BCD-89BB-7E35B97B21C4}"/>
              </a:ext>
            </a:extLst>
          </p:cNvPr>
          <p:cNvSpPr/>
          <p:nvPr/>
        </p:nvSpPr>
        <p:spPr>
          <a:xfrm>
            <a:off x="2823212" y="2939278"/>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solidFill>
              </a:rPr>
              <a:t>a</a:t>
            </a:r>
            <a:endParaRPr lang="en-US" i="1" dirty="0">
              <a:solidFill>
                <a:schemeClr val="tx1"/>
              </a:solidFill>
            </a:endParaRPr>
          </a:p>
        </p:txBody>
      </p:sp>
      <p:sp>
        <p:nvSpPr>
          <p:cNvPr id="7" name="椭圆 7">
            <a:extLst>
              <a:ext uri="{FF2B5EF4-FFF2-40B4-BE49-F238E27FC236}">
                <a16:creationId xmlns:a16="http://schemas.microsoft.com/office/drawing/2014/main" id="{1B1CB952-BE7B-4DE5-9B03-9BB541CE8DA2}"/>
              </a:ext>
            </a:extLst>
          </p:cNvPr>
          <p:cNvSpPr/>
          <p:nvPr/>
        </p:nvSpPr>
        <p:spPr>
          <a:xfrm>
            <a:off x="4974229" y="2939278"/>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solidFill>
              </a:rPr>
              <a:t>b</a:t>
            </a:r>
            <a:endParaRPr lang="en-US" i="1" dirty="0">
              <a:solidFill>
                <a:schemeClr val="tx1"/>
              </a:solidFill>
            </a:endParaRPr>
          </a:p>
        </p:txBody>
      </p:sp>
      <p:cxnSp>
        <p:nvCxnSpPr>
          <p:cNvPr id="8" name="直接箭头连接符 8">
            <a:extLst>
              <a:ext uri="{FF2B5EF4-FFF2-40B4-BE49-F238E27FC236}">
                <a16:creationId xmlns:a16="http://schemas.microsoft.com/office/drawing/2014/main" id="{CBE4D889-BCFF-4D3D-A6D4-C6ED5766A98D}"/>
              </a:ext>
            </a:extLst>
          </p:cNvPr>
          <p:cNvCxnSpPr>
            <a:stCxn id="6" idx="6"/>
            <a:endCxn id="7" idx="2"/>
          </p:cNvCxnSpPr>
          <p:nvPr/>
        </p:nvCxnSpPr>
        <p:spPr>
          <a:xfrm>
            <a:off x="3371852" y="3213598"/>
            <a:ext cx="1602377"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9" name="椭圆 10">
            <a:extLst>
              <a:ext uri="{FF2B5EF4-FFF2-40B4-BE49-F238E27FC236}">
                <a16:creationId xmlns:a16="http://schemas.microsoft.com/office/drawing/2014/main" id="{4BE498E9-FCB9-434C-987C-6FFFE86A1B69}"/>
              </a:ext>
            </a:extLst>
          </p:cNvPr>
          <p:cNvSpPr/>
          <p:nvPr/>
        </p:nvSpPr>
        <p:spPr>
          <a:xfrm>
            <a:off x="3898720" y="3927565"/>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solidFill>
              </a:rPr>
              <a:t>c</a:t>
            </a:r>
            <a:endParaRPr lang="en-US" i="1" dirty="0">
              <a:solidFill>
                <a:schemeClr val="tx1"/>
              </a:solidFill>
            </a:endParaRPr>
          </a:p>
        </p:txBody>
      </p:sp>
      <p:cxnSp>
        <p:nvCxnSpPr>
          <p:cNvPr id="10" name="直接箭头连接符 12">
            <a:extLst>
              <a:ext uri="{FF2B5EF4-FFF2-40B4-BE49-F238E27FC236}">
                <a16:creationId xmlns:a16="http://schemas.microsoft.com/office/drawing/2014/main" id="{14126AC9-D805-464C-B2FF-E17ED3084EAA}"/>
              </a:ext>
            </a:extLst>
          </p:cNvPr>
          <p:cNvCxnSpPr>
            <a:stCxn id="6" idx="5"/>
            <a:endCxn id="9" idx="1"/>
          </p:cNvCxnSpPr>
          <p:nvPr/>
        </p:nvCxnSpPr>
        <p:spPr>
          <a:xfrm>
            <a:off x="3291506" y="3407572"/>
            <a:ext cx="687560" cy="60033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1" name="直接箭头连接符 14">
            <a:extLst>
              <a:ext uri="{FF2B5EF4-FFF2-40B4-BE49-F238E27FC236}">
                <a16:creationId xmlns:a16="http://schemas.microsoft.com/office/drawing/2014/main" id="{02992F5F-7E68-4CD4-A750-73BFD5CBD05D}"/>
              </a:ext>
            </a:extLst>
          </p:cNvPr>
          <p:cNvCxnSpPr>
            <a:stCxn id="7" idx="3"/>
            <a:endCxn id="9" idx="7"/>
          </p:cNvCxnSpPr>
          <p:nvPr/>
        </p:nvCxnSpPr>
        <p:spPr>
          <a:xfrm flipH="1">
            <a:off x="4367014" y="3407572"/>
            <a:ext cx="687561" cy="60033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文本框 17">
                <a:extLst>
                  <a:ext uri="{FF2B5EF4-FFF2-40B4-BE49-F238E27FC236}">
                    <a16:creationId xmlns:a16="http://schemas.microsoft.com/office/drawing/2014/main" id="{FD15602B-8A6E-457B-B252-C04E08299935}"/>
                  </a:ext>
                </a:extLst>
              </p:cNvPr>
              <p:cNvSpPr txBox="1"/>
              <p:nvPr/>
            </p:nvSpPr>
            <p:spPr>
              <a:xfrm>
                <a:off x="1128448" y="2446805"/>
                <a:ext cx="1479316" cy="338554"/>
              </a:xfrm>
              <a:prstGeom prst="rect">
                <a:avLst/>
              </a:prstGeom>
              <a:noFill/>
            </p:spPr>
            <p:txBody>
              <a:bodyPr wrap="none" rtlCol="0">
                <a:spAutoFit/>
              </a:bodyPr>
              <a:lstStyle/>
              <a:p>
                <a:pPr algn="ctr"/>
                <a:r>
                  <a:rPr lang="zh-CN" altLang="en-US" sz="1600" dirty="0"/>
                  <a:t>关于</a:t>
                </a:r>
                <a14:m>
                  <m:oMath xmlns:m="http://schemas.openxmlformats.org/officeDocument/2006/math">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oMath>
                </a14:m>
                <a:r>
                  <a:rPr lang="zh-CN" altLang="en-US" sz="1600" dirty="0"/>
                  <a:t>对称</a:t>
                </a:r>
                <a:endParaRPr lang="en-US" sz="1600" dirty="0"/>
              </a:p>
            </p:txBody>
          </p:sp>
        </mc:Choice>
        <mc:Fallback xmlns="">
          <p:sp>
            <p:nvSpPr>
              <p:cNvPr id="15" name="文本框 17">
                <a:extLst>
                  <a:ext uri="{FF2B5EF4-FFF2-40B4-BE49-F238E27FC236}">
                    <a16:creationId xmlns:a16="http://schemas.microsoft.com/office/drawing/2014/main" id="{FD15602B-8A6E-457B-B252-C04E08299935}"/>
                  </a:ext>
                </a:extLst>
              </p:cNvPr>
              <p:cNvSpPr txBox="1">
                <a:spLocks noRot="1" noChangeAspect="1" noMove="1" noResize="1" noEditPoints="1" noAdjustHandles="1" noChangeArrowheads="1" noChangeShapeType="1" noTextEdit="1"/>
              </p:cNvSpPr>
              <p:nvPr/>
            </p:nvSpPr>
            <p:spPr>
              <a:xfrm>
                <a:off x="1128448" y="2446805"/>
                <a:ext cx="1479316" cy="338554"/>
              </a:xfrm>
              <a:prstGeom prst="rect">
                <a:avLst/>
              </a:prstGeom>
              <a:blipFill>
                <a:blip r:embed="rId5"/>
                <a:stretch>
                  <a:fillRect l="-823" t="-3571" r="-1235" b="-23214"/>
                </a:stretch>
              </a:blipFill>
            </p:spPr>
            <p:txBody>
              <a:bodyPr/>
              <a:lstStyle/>
              <a:p>
                <a:r>
                  <a:rPr lang="zh-CN" altLang="en-US">
                    <a:noFill/>
                  </a:rPr>
                  <a:t> </a:t>
                </a:r>
              </a:p>
            </p:txBody>
          </p:sp>
        </mc:Fallback>
      </mc:AlternateContent>
      <p:cxnSp>
        <p:nvCxnSpPr>
          <p:cNvPr id="16" name="直接箭头连接符 19">
            <a:extLst>
              <a:ext uri="{FF2B5EF4-FFF2-40B4-BE49-F238E27FC236}">
                <a16:creationId xmlns:a16="http://schemas.microsoft.com/office/drawing/2014/main" id="{C2A61038-3E7B-4E99-B50D-6A7178AECED6}"/>
              </a:ext>
            </a:extLst>
          </p:cNvPr>
          <p:cNvCxnSpPr>
            <a:cxnSpLocks/>
            <a:stCxn id="15" idx="3"/>
          </p:cNvCxnSpPr>
          <p:nvPr/>
        </p:nvCxnSpPr>
        <p:spPr>
          <a:xfrm flipV="1">
            <a:off x="2607764" y="2362167"/>
            <a:ext cx="764088" cy="253915"/>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20">
                <a:extLst>
                  <a:ext uri="{FF2B5EF4-FFF2-40B4-BE49-F238E27FC236}">
                    <a16:creationId xmlns:a16="http://schemas.microsoft.com/office/drawing/2014/main" id="{745C1868-34DD-461B-9DD8-5CFC1D625E16}"/>
                  </a:ext>
                </a:extLst>
              </p:cNvPr>
              <p:cNvSpPr txBox="1"/>
              <p:nvPr/>
            </p:nvSpPr>
            <p:spPr>
              <a:xfrm>
                <a:off x="6959072" y="2327331"/>
                <a:ext cx="1781683" cy="338554"/>
              </a:xfrm>
              <a:prstGeom prst="rect">
                <a:avLst/>
              </a:prstGeom>
              <a:noFill/>
            </p:spPr>
            <p:txBody>
              <a:bodyPr wrap="square" rtlCol="0">
                <a:spAutoFit/>
              </a:bodyPr>
              <a:lstStyle/>
              <a:p>
                <a:pPr algn="ctr"/>
                <a:r>
                  <a:rPr lang="zh-CN" altLang="en-US" sz="1600" dirty="0"/>
                  <a:t>关于</a:t>
                </a:r>
                <a14:m>
                  <m:oMath xmlns:m="http://schemas.openxmlformats.org/officeDocument/2006/math">
                    <m:r>
                      <a:rPr lang="en-US" altLang="zh-CN" sz="1600">
                        <a:latin typeface="Cambria Math" panose="02040503050406030204" pitchFamily="18" charset="0"/>
                      </a:rPr>
                      <m:t>𝑎</m:t>
                    </m:r>
                    <m:r>
                      <a:rPr lang="en-US" altLang="zh-CN" sz="1600">
                        <a:latin typeface="Cambria Math" panose="02040503050406030204" pitchFamily="18" charset="0"/>
                      </a:rPr>
                      <m:t>,</m:t>
                    </m:r>
                    <m:r>
                      <a:rPr lang="en-US" altLang="zh-CN" sz="1600">
                        <a:latin typeface="Cambria Math" panose="02040503050406030204" pitchFamily="18" charset="0"/>
                      </a:rPr>
                      <m:t>𝑏</m:t>
                    </m:r>
                    <m:r>
                      <a:rPr lang="en-US" altLang="zh-CN" sz="1600">
                        <a:latin typeface="Cambria Math" panose="02040503050406030204" pitchFamily="18" charset="0"/>
                      </a:rPr>
                      <m:t>,</m:t>
                    </m:r>
                    <m:r>
                      <a:rPr lang="en-US" altLang="zh-CN" sz="1600">
                        <a:latin typeface="Cambria Math" panose="02040503050406030204" pitchFamily="18" charset="0"/>
                      </a:rPr>
                      <m:t>𝑐</m:t>
                    </m:r>
                  </m:oMath>
                </a14:m>
                <a:r>
                  <a:rPr lang="zh-CN" altLang="en-US" sz="1600" dirty="0"/>
                  <a:t>不对称</a:t>
                </a:r>
                <a:endParaRPr lang="en-US" sz="1600" dirty="0"/>
              </a:p>
            </p:txBody>
          </p:sp>
        </mc:Choice>
        <mc:Fallback xmlns="">
          <p:sp>
            <p:nvSpPr>
              <p:cNvPr id="18" name="文本框 20">
                <a:extLst>
                  <a:ext uri="{FF2B5EF4-FFF2-40B4-BE49-F238E27FC236}">
                    <a16:creationId xmlns:a16="http://schemas.microsoft.com/office/drawing/2014/main" id="{745C1868-34DD-461B-9DD8-5CFC1D625E16}"/>
                  </a:ext>
                </a:extLst>
              </p:cNvPr>
              <p:cNvSpPr txBox="1">
                <a:spLocks noRot="1" noChangeAspect="1" noMove="1" noResize="1" noEditPoints="1" noAdjustHandles="1" noChangeArrowheads="1" noChangeShapeType="1" noTextEdit="1"/>
              </p:cNvSpPr>
              <p:nvPr/>
            </p:nvSpPr>
            <p:spPr>
              <a:xfrm>
                <a:off x="6959072" y="2327331"/>
                <a:ext cx="1781683" cy="338554"/>
              </a:xfrm>
              <a:prstGeom prst="rect">
                <a:avLst/>
              </a:prstGeom>
              <a:blipFill>
                <a:blip r:embed="rId6"/>
                <a:stretch>
                  <a:fillRect t="-7273" b="-21818"/>
                </a:stretch>
              </a:blipFill>
            </p:spPr>
            <p:txBody>
              <a:bodyPr/>
              <a:lstStyle/>
              <a:p>
                <a:r>
                  <a:rPr lang="zh-CN" altLang="en-US">
                    <a:noFill/>
                  </a:rPr>
                  <a:t> </a:t>
                </a:r>
              </a:p>
            </p:txBody>
          </p:sp>
        </mc:Fallback>
      </mc:AlternateContent>
      <p:cxnSp>
        <p:nvCxnSpPr>
          <p:cNvPr id="19" name="直接箭头连接符 21">
            <a:extLst>
              <a:ext uri="{FF2B5EF4-FFF2-40B4-BE49-F238E27FC236}">
                <a16:creationId xmlns:a16="http://schemas.microsoft.com/office/drawing/2014/main" id="{AF926BC1-1BA4-4E5C-975F-9B786556FF41}"/>
              </a:ext>
            </a:extLst>
          </p:cNvPr>
          <p:cNvCxnSpPr/>
          <p:nvPr/>
        </p:nvCxnSpPr>
        <p:spPr>
          <a:xfrm flipH="1" flipV="1">
            <a:off x="6425695" y="2502533"/>
            <a:ext cx="510007" cy="1"/>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722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4DF41-7457-4FCE-9C91-5F3001E79E74}"/>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sp>
        <p:nvSpPr>
          <p:cNvPr id="3" name="Title 2">
            <a:extLst>
              <a:ext uri="{FF2B5EF4-FFF2-40B4-BE49-F238E27FC236}">
                <a16:creationId xmlns:a16="http://schemas.microsoft.com/office/drawing/2014/main" id="{CB42019F-8923-4A77-BB90-6503B7858720}"/>
              </a:ext>
            </a:extLst>
          </p:cNvPr>
          <p:cNvSpPr>
            <a:spLocks noGrp="1"/>
          </p:cNvSpPr>
          <p:nvPr>
            <p:ph type="title"/>
          </p:nvPr>
        </p:nvSpPr>
        <p:spPr/>
        <p:txBody>
          <a:bodyPr/>
          <a:lstStyle/>
          <a:p>
            <a:r>
              <a:rPr lang="zh-CN" altLang="en-US" dirty="0"/>
              <a:t>一个更加复杂的贝叶斯网络</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F47827-4FD9-405D-9D04-8BA16ED527FC}"/>
                  </a:ext>
                </a:extLst>
              </p:cNvPr>
              <p:cNvSpPr>
                <a:spLocks noGrp="1"/>
              </p:cNvSpPr>
              <p:nvPr>
                <p:ph sz="quarter" idx="13"/>
              </p:nvPr>
            </p:nvSpPr>
            <p:spPr/>
            <p:txBody>
              <a:bodyPr>
                <a:normAutofit/>
              </a:bodyPr>
              <a:lstStyle/>
              <a:p>
                <a:r>
                  <a:rPr lang="zh-CN" altLang="en-US" sz="2000" dirty="0"/>
                  <a:t>一个</a:t>
                </a:r>
                <a:r>
                  <a:rPr lang="en-US" altLang="zh-CN" sz="2000" dirty="0"/>
                  <a:t>7</a:t>
                </a:r>
                <a:r>
                  <a:rPr lang="zh-CN" altLang="en-US" sz="2000" dirty="0"/>
                  <a:t>维的数据分布</a:t>
                </a:r>
                <a:endParaRPr lang="en-US" altLang="zh-CN" sz="2000" dirty="0"/>
              </a:p>
              <a:p>
                <a:endParaRPr lang="en-US" altLang="zh-CN" sz="900" dirty="0"/>
              </a:p>
              <a:p>
                <a:pPr marL="342883" lvl="1" indent="0">
                  <a:lnSpc>
                    <a:spcPct val="150000"/>
                  </a:lnSpc>
                  <a:spcBef>
                    <a:spcPts val="1500"/>
                  </a:spcBef>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3</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4</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5</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6</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7</m:t>
                              </m:r>
                            </m:sub>
                          </m:sSub>
                        </m:e>
                      </m:d>
                      <m:r>
                        <a:rPr lang="en-US" altLang="zh-CN" sz="1800" b="0" i="1" smtClean="0">
                          <a:latin typeface="Cambria Math" panose="02040503050406030204" pitchFamily="18" charset="0"/>
                        </a:rPr>
                        <m:t>=</m:t>
                      </m:r>
                    </m:oMath>
                  </m:oMathPara>
                </a14:m>
                <a:endParaRPr lang="en-US" altLang="zh-CN" sz="1800" b="0" i="1" dirty="0">
                  <a:latin typeface="Cambria Math" panose="02040503050406030204" pitchFamily="18" charset="0"/>
                </a:endParaRPr>
              </a:p>
              <a:p>
                <a:pPr marL="342883" lvl="1" indent="0">
                  <a:lnSpc>
                    <a:spcPct val="100000"/>
                  </a:lnSpc>
                  <a:spcBef>
                    <a:spcPts val="2500"/>
                  </a:spcBef>
                  <a:buNone/>
                </a:pPr>
                <a14:m>
                  <m:oMathPara xmlns:m="http://schemas.openxmlformats.org/officeDocument/2006/math">
                    <m:oMathParaPr>
                      <m:jc m:val="left"/>
                    </m:oMathParaPr>
                    <m:oMath xmlns:m="http://schemas.openxmlformats.org/officeDocument/2006/math">
                      <m:eqArr>
                        <m:eqArrPr>
                          <m:ctrlPr>
                            <a:rPr lang="en-US" altLang="zh-CN" sz="1800" b="0" i="1" smtClean="0">
                              <a:latin typeface="Cambria Math" panose="02040503050406030204" pitchFamily="18" charset="0"/>
                            </a:rPr>
                          </m:ctrlPr>
                        </m:eqArrPr>
                        <m:e>
                          <m:r>
                            <a:rPr lang="en-US" altLang="zh-CN" sz="1800" b="0" i="1" smtClean="0">
                              <a:latin typeface="Cambria Math" panose="02040503050406030204" pitchFamily="18" charset="0"/>
                            </a:rPr>
                            <m:t>          &amp;</m:t>
                          </m:r>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3</m:t>
                                  </m:r>
                                </m:sub>
                              </m:sSub>
                            </m:e>
                          </m:d>
                        </m:e>
                        <m:e>
                          <m:r>
                            <a:rPr lang="en-US" altLang="zh-CN" sz="1800" b="0" i="1" smtClean="0">
                              <a:latin typeface="Cambria Math" panose="02040503050406030204" pitchFamily="18" charset="0"/>
                            </a:rPr>
                            <m:t>&amp;</m:t>
                          </m:r>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4</m:t>
                                  </m:r>
                                </m:sub>
                              </m:sSub>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3</m:t>
                                  </m:r>
                                </m:sub>
                              </m:sSub>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5</m:t>
                                  </m:r>
                                </m:sub>
                              </m:sSub>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3</m:t>
                                  </m:r>
                                </m:sub>
                              </m:sSub>
                            </m:e>
                          </m:d>
                        </m:e>
                        <m:e>
                          <m:r>
                            <a:rPr lang="en-US" altLang="zh-CN" sz="1800" b="0" i="1" smtClean="0">
                              <a:latin typeface="Cambria Math" panose="02040503050406030204" pitchFamily="18" charset="0"/>
                            </a:rPr>
                            <m:t>&amp;</m:t>
                          </m:r>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6</m:t>
                                  </m:r>
                                </m:sub>
                              </m:sSub>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4</m:t>
                                  </m:r>
                                </m:sub>
                              </m:sSub>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7</m:t>
                                  </m:r>
                                </m:sub>
                              </m:sSub>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4</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5</m:t>
                                  </m:r>
                                </m:sub>
                              </m:sSub>
                            </m:e>
                          </m:d>
                        </m:e>
                      </m:eqArr>
                    </m:oMath>
                  </m:oMathPara>
                </a14:m>
                <a:endParaRPr lang="en-US" altLang="zh-CN" sz="1800" dirty="0"/>
              </a:p>
              <a:p>
                <a:pPr>
                  <a:lnSpc>
                    <a:spcPct val="100000"/>
                  </a:lnSpc>
                  <a:spcBef>
                    <a:spcPts val="2500"/>
                  </a:spcBef>
                </a:pPr>
                <a:endParaRPr lang="en-US" altLang="zh-CN" sz="2000" dirty="0"/>
              </a:p>
              <a:p>
                <a:pPr marL="0" indent="0">
                  <a:lnSpc>
                    <a:spcPct val="100000"/>
                  </a:lnSpc>
                  <a:spcBef>
                    <a:spcPts val="2500"/>
                  </a:spcBef>
                  <a:buNone/>
                </a:pPr>
                <a:endParaRPr lang="en-US" altLang="zh-CN" sz="1000" dirty="0"/>
              </a:p>
              <a:p>
                <a:pPr>
                  <a:lnSpc>
                    <a:spcPct val="100000"/>
                  </a:lnSpc>
                  <a:spcBef>
                    <a:spcPts val="800"/>
                  </a:spcBef>
                </a:pPr>
                <a:r>
                  <a:rPr lang="zh-CN" altLang="en-US" sz="2000" dirty="0"/>
                  <a:t>具有</a:t>
                </a:r>
                <a14:m>
                  <m:oMath xmlns:m="http://schemas.openxmlformats.org/officeDocument/2006/math">
                    <m:r>
                      <a:rPr lang="en-US" altLang="zh-CN" sz="2000" i="1" dirty="0" smtClean="0">
                        <a:latin typeface="Cambria Math" panose="02040503050406030204" pitchFamily="18" charset="0"/>
                      </a:rPr>
                      <m:t>𝐾</m:t>
                    </m:r>
                  </m:oMath>
                </a14:m>
                <a:r>
                  <a:rPr lang="zh-CN" altLang="en-US" sz="2000" dirty="0"/>
                  <a:t>个节点的图的联合分布</a:t>
                </a:r>
                <a:endParaRPr lang="en-US" altLang="zh-CN" sz="2000" dirty="0"/>
              </a:p>
              <a:p>
                <a:pPr marL="284400" indent="-457200">
                  <a:lnSpc>
                    <a:spcPct val="100000"/>
                  </a:lnSpc>
                  <a:spcBef>
                    <a:spcPts val="800"/>
                  </a:spcBef>
                  <a:buNone/>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𝑝</m:t>
                      </m:r>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𝐱</m:t>
                          </m:r>
                        </m:e>
                      </m:d>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𝑘</m:t>
                          </m:r>
                          <m:r>
                            <a:rPr lang="en-US" altLang="zh-CN" sz="2000" i="1">
                              <a:latin typeface="Cambria Math" panose="02040503050406030204" pitchFamily="18" charset="0"/>
                            </a:rPr>
                            <m:t>=</m:t>
                          </m:r>
                          <m:r>
                            <a:rPr lang="en-US" altLang="zh-CN" sz="2000" i="1" smtClean="0">
                              <a:latin typeface="Cambria Math" panose="02040503050406030204" pitchFamily="18" charset="0"/>
                            </a:rPr>
                            <m:t>1</m:t>
                          </m:r>
                        </m:sub>
                        <m:sup>
                          <m:r>
                            <a:rPr lang="en-US" altLang="zh-CN" sz="2000" b="0" i="1" smtClean="0">
                              <a:latin typeface="Cambria Math" panose="02040503050406030204" pitchFamily="18" charset="0"/>
                            </a:rPr>
                            <m:t>𝐾</m:t>
                          </m:r>
                        </m:sup>
                        <m:e>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Sub>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pa</m:t>
                              </m:r>
                            </m:e>
                            <m:sub>
                              <m:r>
                                <a:rPr lang="en-US" altLang="zh-CN" sz="2000" b="0" i="1" smtClean="0">
                                  <a:latin typeface="Cambria Math" panose="02040503050406030204" pitchFamily="18" charset="0"/>
                                </a:rPr>
                                <m:t>𝑘</m:t>
                              </m:r>
                            </m:sub>
                          </m:sSub>
                          <m:r>
                            <a:rPr lang="en-US" altLang="zh-CN" sz="2000" b="0" i="0" smtClean="0">
                              <a:latin typeface="Cambria Math" panose="02040503050406030204" pitchFamily="18" charset="0"/>
                            </a:rPr>
                            <m:t>)</m:t>
                          </m:r>
                        </m:e>
                      </m:nary>
                    </m:oMath>
                  </m:oMathPara>
                </a14:m>
                <a:endParaRPr lang="en-US" altLang="zh-CN" sz="2000" b="1" dirty="0"/>
              </a:p>
              <a:p>
                <a:pPr>
                  <a:lnSpc>
                    <a:spcPct val="100000"/>
                  </a:lnSpc>
                  <a:spcBef>
                    <a:spcPts val="2500"/>
                  </a:spcBef>
                </a:pPr>
                <a:endParaRPr lang="en-US" altLang="zh-CN" sz="2000" dirty="0"/>
              </a:p>
              <a:p>
                <a:pPr>
                  <a:lnSpc>
                    <a:spcPct val="100000"/>
                  </a:lnSpc>
                  <a:spcBef>
                    <a:spcPts val="2500"/>
                  </a:spcBef>
                </a:pPr>
                <a:endParaRPr lang="zh-CN" altLang="en-US" sz="2000" dirty="0"/>
              </a:p>
            </p:txBody>
          </p:sp>
        </mc:Choice>
        <mc:Fallback xmlns="">
          <p:sp>
            <p:nvSpPr>
              <p:cNvPr id="4" name="Content Placeholder 3">
                <a:extLst>
                  <a:ext uri="{FF2B5EF4-FFF2-40B4-BE49-F238E27FC236}">
                    <a16:creationId xmlns:a16="http://schemas.microsoft.com/office/drawing/2014/main" id="{EDF47827-4FD9-405D-9D04-8BA16ED527FC}"/>
                  </a:ext>
                </a:extLst>
              </p:cNvPr>
              <p:cNvSpPr>
                <a:spLocks noGrp="1" noRot="1" noChangeAspect="1" noMove="1" noResize="1" noEditPoints="1" noAdjustHandles="1" noChangeArrowheads="1" noChangeShapeType="1" noTextEdit="1"/>
              </p:cNvSpPr>
              <p:nvPr>
                <p:ph sz="quarter" idx="13"/>
              </p:nvPr>
            </p:nvSpPr>
            <p:spPr>
              <a:blipFill>
                <a:blip r:embed="rId4"/>
                <a:stretch>
                  <a:fillRect l="-674" t="-121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88655107-088E-4A35-B0FE-C6A547B5F85A}"/>
              </a:ext>
            </a:extLst>
          </p:cNvPr>
          <p:cNvSpPr>
            <a:spLocks noGrp="1"/>
          </p:cNvSpPr>
          <p:nvPr>
            <p:ph type="ftr" sz="quarter" idx="11"/>
          </p:nvPr>
        </p:nvSpPr>
        <p:spPr/>
        <p:txBody>
          <a:bodyPr/>
          <a:lstStyle/>
          <a:p>
            <a:endParaRPr lang="zh-CN" altLang="en-US" dirty="0"/>
          </a:p>
        </p:txBody>
      </p:sp>
      <p:pic>
        <p:nvPicPr>
          <p:cNvPr id="6" name="图片 9">
            <a:extLst>
              <a:ext uri="{FF2B5EF4-FFF2-40B4-BE49-F238E27FC236}">
                <a16:creationId xmlns:a16="http://schemas.microsoft.com/office/drawing/2014/main" id="{63646776-91AF-4F8E-968F-8DC6D38DBBC2}"/>
              </a:ext>
            </a:extLst>
          </p:cNvPr>
          <p:cNvPicPr>
            <a:picLocks noChangeAspect="1"/>
          </p:cNvPicPr>
          <p:nvPr/>
        </p:nvPicPr>
        <p:blipFill>
          <a:blip r:embed="rId5"/>
          <a:stretch>
            <a:fillRect/>
          </a:stretch>
        </p:blipFill>
        <p:spPr>
          <a:xfrm>
            <a:off x="5476111" y="1052155"/>
            <a:ext cx="2342418" cy="2872680"/>
          </a:xfrm>
          <a:prstGeom prst="rect">
            <a:avLst/>
          </a:prstGeom>
        </p:spPr>
      </p:pic>
      <p:sp>
        <p:nvSpPr>
          <p:cNvPr id="7" name="内容占位符 2">
            <a:extLst>
              <a:ext uri="{FF2B5EF4-FFF2-40B4-BE49-F238E27FC236}">
                <a16:creationId xmlns:a16="http://schemas.microsoft.com/office/drawing/2014/main" id="{84CE66D1-3CB1-4A09-B101-018081EFE470}"/>
              </a:ext>
            </a:extLst>
          </p:cNvPr>
          <p:cNvSpPr txBox="1">
            <a:spLocks/>
          </p:cNvSpPr>
          <p:nvPr/>
        </p:nvSpPr>
        <p:spPr>
          <a:xfrm>
            <a:off x="5309344" y="4187173"/>
            <a:ext cx="2639817" cy="6896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zh-CN" altLang="en-US" sz="2000" dirty="0"/>
              <a:t>一个重要的限制</a:t>
            </a:r>
            <a:r>
              <a:rPr lang="en-US" altLang="zh-CN" sz="2000" dirty="0"/>
              <a:t>:</a:t>
            </a:r>
          </a:p>
          <a:p>
            <a:pPr marL="0" indent="0">
              <a:buClr>
                <a:schemeClr val="accent1"/>
              </a:buClr>
              <a:buNone/>
            </a:pPr>
            <a:r>
              <a:rPr lang="zh-CN" altLang="en-US" sz="2000" dirty="0"/>
              <a:t>    有向无环图</a:t>
            </a:r>
            <a:r>
              <a:rPr lang="en-US" altLang="zh-CN" sz="2000" dirty="0"/>
              <a:t>(</a:t>
            </a:r>
            <a:r>
              <a:rPr lang="en-US" altLang="zh-CN" sz="2000" dirty="0">
                <a:solidFill>
                  <a:schemeClr val="accent1"/>
                </a:solidFill>
              </a:rPr>
              <a:t>DAG</a:t>
            </a:r>
            <a:r>
              <a:rPr lang="en-US" altLang="zh-CN" sz="2000" dirty="0"/>
              <a:t>)</a:t>
            </a:r>
            <a:endParaRPr lang="en-US" sz="2000" dirty="0"/>
          </a:p>
        </p:txBody>
      </p:sp>
      <mc:AlternateContent xmlns:mc="http://schemas.openxmlformats.org/markup-compatibility/2006" xmlns:a14="http://schemas.microsoft.com/office/drawing/2010/main">
        <mc:Choice Requires="a14">
          <p:sp>
            <p:nvSpPr>
              <p:cNvPr id="8" name="文本框 13">
                <a:extLst>
                  <a:ext uri="{FF2B5EF4-FFF2-40B4-BE49-F238E27FC236}">
                    <a16:creationId xmlns:a16="http://schemas.microsoft.com/office/drawing/2014/main" id="{7AAFE700-61DB-4180-8577-083BEBC97FF5}"/>
                  </a:ext>
                </a:extLst>
              </p:cNvPr>
              <p:cNvSpPr txBox="1"/>
              <p:nvPr/>
            </p:nvSpPr>
            <p:spPr>
              <a:xfrm>
                <a:off x="2055018" y="5621758"/>
                <a:ext cx="1895760"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oMath>
                </a14:m>
                <a:r>
                  <a:rPr lang="zh-CN" altLang="en-US" dirty="0"/>
                  <a:t>的父节点集合</a:t>
                </a:r>
                <a:endParaRPr lang="en-US" i="1" dirty="0"/>
              </a:p>
            </p:txBody>
          </p:sp>
        </mc:Choice>
        <mc:Fallback xmlns="">
          <p:sp>
            <p:nvSpPr>
              <p:cNvPr id="8" name="文本框 13">
                <a:extLst>
                  <a:ext uri="{FF2B5EF4-FFF2-40B4-BE49-F238E27FC236}">
                    <a16:creationId xmlns:a16="http://schemas.microsoft.com/office/drawing/2014/main" id="{7AAFE700-61DB-4180-8577-083BEBC97FF5}"/>
                  </a:ext>
                </a:extLst>
              </p:cNvPr>
              <p:cNvSpPr txBox="1">
                <a:spLocks noRot="1" noChangeAspect="1" noMove="1" noResize="1" noEditPoints="1" noAdjustHandles="1" noChangeArrowheads="1" noChangeShapeType="1" noTextEdit="1"/>
              </p:cNvSpPr>
              <p:nvPr/>
            </p:nvSpPr>
            <p:spPr>
              <a:xfrm>
                <a:off x="2055018" y="5621758"/>
                <a:ext cx="1895760" cy="369332"/>
              </a:xfrm>
              <a:prstGeom prst="rect">
                <a:avLst/>
              </a:prstGeom>
              <a:blipFill>
                <a:blip r:embed="rId6"/>
                <a:stretch>
                  <a:fillRect t="-8197" b="-24590"/>
                </a:stretch>
              </a:blipFill>
            </p:spPr>
            <p:txBody>
              <a:bodyPr/>
              <a:lstStyle/>
              <a:p>
                <a:r>
                  <a:rPr lang="zh-CN" altLang="en-US">
                    <a:noFill/>
                  </a:rPr>
                  <a:t> </a:t>
                </a:r>
              </a:p>
            </p:txBody>
          </p:sp>
        </mc:Fallback>
      </mc:AlternateContent>
      <p:cxnSp>
        <p:nvCxnSpPr>
          <p:cNvPr id="9" name="直接箭头连接符 15">
            <a:extLst>
              <a:ext uri="{FF2B5EF4-FFF2-40B4-BE49-F238E27FC236}">
                <a16:creationId xmlns:a16="http://schemas.microsoft.com/office/drawing/2014/main" id="{1E2C113D-6896-4850-90A0-6157EB676978}"/>
              </a:ext>
            </a:extLst>
          </p:cNvPr>
          <p:cNvCxnSpPr>
            <a:cxnSpLocks/>
          </p:cNvCxnSpPr>
          <p:nvPr/>
        </p:nvCxnSpPr>
        <p:spPr>
          <a:xfrm flipV="1">
            <a:off x="2929492" y="5094514"/>
            <a:ext cx="0" cy="5272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3127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656A83-903F-40D5-9242-89403EA4EB06}"/>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dirty="0"/>
          </a:p>
        </p:txBody>
      </p:sp>
      <p:sp>
        <p:nvSpPr>
          <p:cNvPr id="3" name="Title 2">
            <a:extLst>
              <a:ext uri="{FF2B5EF4-FFF2-40B4-BE49-F238E27FC236}">
                <a16:creationId xmlns:a16="http://schemas.microsoft.com/office/drawing/2014/main" id="{9E900121-40C1-408B-87B8-055BAC944FD0}"/>
              </a:ext>
            </a:extLst>
          </p:cNvPr>
          <p:cNvSpPr>
            <a:spLocks noGrp="1"/>
          </p:cNvSpPr>
          <p:nvPr>
            <p:ph type="title"/>
          </p:nvPr>
        </p:nvSpPr>
        <p:spPr/>
        <p:txBody>
          <a:bodyPr/>
          <a:lstStyle/>
          <a:p>
            <a:r>
              <a:rPr lang="zh-CN" altLang="en-US" dirty="0"/>
              <a:t>回归模型例子</a:t>
            </a:r>
          </a:p>
        </p:txBody>
      </p:sp>
      <p:sp>
        <p:nvSpPr>
          <p:cNvPr id="5" name="Footer Placeholder 4">
            <a:extLst>
              <a:ext uri="{FF2B5EF4-FFF2-40B4-BE49-F238E27FC236}">
                <a16:creationId xmlns:a16="http://schemas.microsoft.com/office/drawing/2014/main" id="{25A548A3-1F1F-4A7D-8BC8-44CDAEBB259F}"/>
              </a:ext>
            </a:extLst>
          </p:cNvPr>
          <p:cNvSpPr>
            <a:spLocks noGrp="1"/>
          </p:cNvSpPr>
          <p:nvPr>
            <p:ph type="ftr" sz="quarter" idx="11"/>
          </p:nvPr>
        </p:nvSpPr>
        <p:spPr/>
        <p:txBody>
          <a:bodyPr/>
          <a:lstStyle/>
          <a:p>
            <a:endParaRPr lang="zh-CN" altLang="en-US" dirty="0"/>
          </a:p>
        </p:txBody>
      </p:sp>
      <p:pic>
        <p:nvPicPr>
          <p:cNvPr id="6" name="图片 5">
            <a:extLst>
              <a:ext uri="{FF2B5EF4-FFF2-40B4-BE49-F238E27FC236}">
                <a16:creationId xmlns:a16="http://schemas.microsoft.com/office/drawing/2014/main" id="{8A772E15-72EF-4AE4-A432-8B9036C919ED}"/>
              </a:ext>
            </a:extLst>
          </p:cNvPr>
          <p:cNvPicPr>
            <a:picLocks noChangeAspect="1"/>
          </p:cNvPicPr>
          <p:nvPr/>
        </p:nvPicPr>
        <p:blipFill>
          <a:blip r:embed="rId2"/>
          <a:stretch>
            <a:fillRect/>
          </a:stretch>
        </p:blipFill>
        <p:spPr>
          <a:xfrm>
            <a:off x="4957353" y="2185602"/>
            <a:ext cx="3277341" cy="1672342"/>
          </a:xfrm>
          <a:prstGeom prst="rect">
            <a:avLst/>
          </a:prstGeom>
        </p:spPr>
      </p:pic>
      <p:sp>
        <p:nvSpPr>
          <p:cNvPr id="8" name="矩形 13">
            <a:extLst>
              <a:ext uri="{FF2B5EF4-FFF2-40B4-BE49-F238E27FC236}">
                <a16:creationId xmlns:a16="http://schemas.microsoft.com/office/drawing/2014/main" id="{DFA3D7D2-62AC-42E4-8F23-FFE06CEBC7E7}"/>
              </a:ext>
            </a:extLst>
          </p:cNvPr>
          <p:cNvSpPr/>
          <p:nvPr/>
        </p:nvSpPr>
        <p:spPr>
          <a:xfrm>
            <a:off x="5395916" y="5519745"/>
            <a:ext cx="2502651" cy="307777"/>
          </a:xfrm>
          <a:prstGeom prst="rect">
            <a:avLst/>
          </a:prstGeom>
        </p:spPr>
        <p:txBody>
          <a:bodyPr wrap="square">
            <a:spAutoFit/>
          </a:bodyPr>
          <a:lstStyle/>
          <a:p>
            <a:pPr algn="ctr"/>
            <a:r>
              <a:rPr lang="zh-CN" altLang="en-US" sz="1400" dirty="0"/>
              <a:t>图的另一种更紧凑的表示形式</a:t>
            </a:r>
          </a:p>
        </p:txBody>
      </p:sp>
      <p:sp>
        <p:nvSpPr>
          <p:cNvPr id="9" name="文本框 7">
            <a:extLst>
              <a:ext uri="{FF2B5EF4-FFF2-40B4-BE49-F238E27FC236}">
                <a16:creationId xmlns:a16="http://schemas.microsoft.com/office/drawing/2014/main" id="{042ADEEE-00FD-4A1E-93EF-46E0688C42D3}"/>
              </a:ext>
            </a:extLst>
          </p:cNvPr>
          <p:cNvSpPr txBox="1"/>
          <p:nvPr/>
        </p:nvSpPr>
        <p:spPr>
          <a:xfrm>
            <a:off x="1692784" y="3177908"/>
            <a:ext cx="1095172" cy="369332"/>
          </a:xfrm>
          <a:prstGeom prst="rect">
            <a:avLst/>
          </a:prstGeom>
          <a:noFill/>
        </p:spPr>
        <p:txBody>
          <a:bodyPr wrap="none" rtlCol="0">
            <a:spAutoFit/>
          </a:bodyPr>
          <a:lstStyle/>
          <a:p>
            <a:r>
              <a:rPr lang="zh-CN" altLang="en-US" dirty="0"/>
              <a:t>先验分布</a:t>
            </a:r>
            <a:endParaRPr lang="en-US" i="1" baseline="-25000" dirty="0"/>
          </a:p>
        </p:txBody>
      </p:sp>
      <p:cxnSp>
        <p:nvCxnSpPr>
          <p:cNvPr id="10" name="直接箭头连接符 8">
            <a:extLst>
              <a:ext uri="{FF2B5EF4-FFF2-40B4-BE49-F238E27FC236}">
                <a16:creationId xmlns:a16="http://schemas.microsoft.com/office/drawing/2014/main" id="{5858792E-20AD-4677-A2FE-A6096AAA3E03}"/>
              </a:ext>
            </a:extLst>
          </p:cNvPr>
          <p:cNvCxnSpPr>
            <a:cxnSpLocks/>
          </p:cNvCxnSpPr>
          <p:nvPr/>
        </p:nvCxnSpPr>
        <p:spPr>
          <a:xfrm flipV="1">
            <a:off x="2199713" y="2790447"/>
            <a:ext cx="0" cy="439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67A661-630B-4E7B-83DC-CE0D0BE16E34}"/>
                  </a:ext>
                </a:extLst>
              </p:cNvPr>
              <p:cNvSpPr txBox="1"/>
              <p:nvPr/>
            </p:nvSpPr>
            <p:spPr>
              <a:xfrm>
                <a:off x="789075" y="2139041"/>
                <a:ext cx="2902589"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𝐭</m:t>
                          </m:r>
                          <m:r>
                            <a:rPr lang="en-US" altLang="zh-CN" i="1">
                              <a:latin typeface="Cambria Math" panose="02040503050406030204" pitchFamily="18" charset="0"/>
                            </a:rPr>
                            <m:t>,</m:t>
                          </m:r>
                          <m:r>
                            <a:rPr lang="en-US" altLang="zh-CN" b="1">
                              <a:latin typeface="Cambria Math" panose="02040503050406030204" pitchFamily="18" charset="0"/>
                            </a:rPr>
                            <m:t>𝐰</m:t>
                          </m:r>
                        </m:e>
                      </m:d>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a:latin typeface="Cambria Math" panose="02040503050406030204" pitchFamily="18" charset="0"/>
                        </a:rPr>
                        <m:t>𝐰</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1">
                              <a:latin typeface="Cambria Math" panose="02040503050406030204" pitchFamily="18" charset="0"/>
                            </a:rPr>
                            <m:t>𝐰</m:t>
                          </m:r>
                          <m:r>
                            <a:rPr lang="en-US" altLang="zh-CN" i="1">
                              <a:latin typeface="Cambria Math" panose="02040503050406030204" pitchFamily="18" charset="0"/>
                            </a:rPr>
                            <m:t>)</m:t>
                          </m:r>
                        </m:e>
                      </m:nary>
                    </m:oMath>
                  </m:oMathPara>
                </a14:m>
                <a:endParaRPr lang="en-US" dirty="0"/>
              </a:p>
            </p:txBody>
          </p:sp>
        </mc:Choice>
        <mc:Fallback xmlns="">
          <p:sp>
            <p:nvSpPr>
              <p:cNvPr id="11" name="文本框 10">
                <a:extLst>
                  <a:ext uri="{FF2B5EF4-FFF2-40B4-BE49-F238E27FC236}">
                    <a16:creationId xmlns:a16="http://schemas.microsoft.com/office/drawing/2014/main" id="{3367A661-630B-4E7B-83DC-CE0D0BE16E34}"/>
                  </a:ext>
                </a:extLst>
              </p:cNvPr>
              <p:cNvSpPr txBox="1">
                <a:spLocks noRot="1" noChangeAspect="1" noMove="1" noResize="1" noEditPoints="1" noAdjustHandles="1" noChangeArrowheads="1" noChangeShapeType="1" noTextEdit="1"/>
              </p:cNvSpPr>
              <p:nvPr/>
            </p:nvSpPr>
            <p:spPr>
              <a:xfrm>
                <a:off x="789075" y="2139041"/>
                <a:ext cx="2902589" cy="871264"/>
              </a:xfrm>
              <a:prstGeom prst="rect">
                <a:avLst/>
              </a:prstGeom>
              <a:blipFill>
                <a:blip r:embed="rId6"/>
                <a:stretch>
                  <a:fillRect/>
                </a:stretch>
              </a:blipFill>
            </p:spPr>
            <p:txBody>
              <a:bodyPr/>
              <a:lstStyle/>
              <a:p>
                <a:r>
                  <a:rPr lang="zh-CN" altLang="en-US">
                    <a:noFill/>
                  </a:rPr>
                  <a:t> </a:t>
                </a:r>
              </a:p>
            </p:txBody>
          </p:sp>
        </mc:Fallback>
      </mc:AlternateContent>
      <p:pic>
        <p:nvPicPr>
          <p:cNvPr id="12" name="图片 12">
            <a:extLst>
              <a:ext uri="{FF2B5EF4-FFF2-40B4-BE49-F238E27FC236}">
                <a16:creationId xmlns:a16="http://schemas.microsoft.com/office/drawing/2014/main" id="{639A06D6-5D36-4DE5-BBFA-8DFB4DD1FA5B}"/>
              </a:ext>
            </a:extLst>
          </p:cNvPr>
          <p:cNvPicPr>
            <a:picLocks noChangeAspect="1"/>
          </p:cNvPicPr>
          <p:nvPr/>
        </p:nvPicPr>
        <p:blipFill>
          <a:blip r:embed="rId7"/>
          <a:stretch>
            <a:fillRect/>
          </a:stretch>
        </p:blipFill>
        <p:spPr>
          <a:xfrm>
            <a:off x="5314144" y="4221987"/>
            <a:ext cx="2666197" cy="1199478"/>
          </a:xfrm>
          <a:prstGeom prst="rect">
            <a:avLst/>
          </a:prstGeom>
        </p:spPr>
      </p:pic>
      <mc:AlternateContent xmlns:mc="http://schemas.openxmlformats.org/markup-compatibility/2006" xmlns:a14="http://schemas.microsoft.com/office/drawing/2010/main">
        <mc:Choice Requires="a14">
          <p:sp>
            <p:nvSpPr>
              <p:cNvPr id="17" name="Content Placeholder 3">
                <a:extLst>
                  <a:ext uri="{FF2B5EF4-FFF2-40B4-BE49-F238E27FC236}">
                    <a16:creationId xmlns:a16="http://schemas.microsoft.com/office/drawing/2014/main" id="{3C56C940-F6AF-4B9D-9ED3-79AC4F32F247}"/>
                  </a:ext>
                </a:extLst>
              </p:cNvPr>
              <p:cNvSpPr txBox="1">
                <a:spLocks/>
              </p:cNvSpPr>
              <p:nvPr/>
            </p:nvSpPr>
            <p:spPr>
              <a:xfrm>
                <a:off x="502444" y="1184366"/>
                <a:ext cx="8137922" cy="4952909"/>
              </a:xfrm>
              <a:prstGeom prst="rect">
                <a:avLst/>
              </a:prstGeom>
            </p:spPr>
            <p:txBody>
              <a:bodyPr vert="horz" lIns="91440" tIns="45720" rIns="91440" bIns="45720" rtlCol="0">
                <a:noAutofit/>
              </a:bodyPr>
              <a:lstStyle>
                <a:lvl1pPr marL="285750" indent="-285750" algn="l" defTabSz="685766" rtl="0" eaLnBrk="1" latinLnBrk="0" hangingPunct="1">
                  <a:lnSpc>
                    <a:spcPct val="90000"/>
                  </a:lnSpc>
                  <a:spcBef>
                    <a:spcPts val="750"/>
                  </a:spcBef>
                  <a:buClr>
                    <a:schemeClr val="accent1"/>
                  </a:buClr>
                  <a:buSzPct val="88000"/>
                  <a:buFont typeface="Wingdings" panose="05000000000000000000" pitchFamily="2" charset="2"/>
                  <a:buChar char="p"/>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Clr>
                    <a:schemeClr val="accent1"/>
                  </a:buClr>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Clr>
                    <a:schemeClr val="accent1"/>
                  </a:buClr>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dirty="0"/>
                  <a:t>训练数据 </a:t>
                </a:r>
                <a14:m>
                  <m:oMath xmlns:m="http://schemas.openxmlformats.org/officeDocument/2006/math">
                    <m:r>
                      <a:rPr lang="en-US" altLang="zh-CN" i="1" smtClean="0">
                        <a:latin typeface="Cambria Math" panose="02040503050406030204" pitchFamily="18" charset="0"/>
                      </a:rPr>
                      <m:t>𝐷</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oMath>
                </a14:m>
                <a:endParaRPr lang="en-US" altLang="zh-CN" dirty="0"/>
              </a:p>
              <a:p>
                <a:r>
                  <a:rPr lang="zh-CN" altLang="en-US" dirty="0"/>
                  <a:t>我们建立了一个带有观察高斯噪声的线性预测模型</a:t>
                </a:r>
                <a:r>
                  <a:rPr lang="en-US" altLang="zh-CN" sz="800" dirty="0"/>
                  <a:t> </a:t>
                </a:r>
                <a:br>
                  <a:rPr lang="en-US" altLang="zh-CN" dirty="0"/>
                </a:br>
                <a:r>
                  <a:rPr lang="en-US" altLang="zh-CN" sz="800" dirty="0"/>
                  <a:t> </a:t>
                </a:r>
                <a:br>
                  <a:rPr lang="en-US" altLang="zh-CN" dirty="0"/>
                </a:br>
                <a:endParaRPr lang="en-US" altLang="zh-CN" dirty="0"/>
              </a:p>
              <a:p>
                <a:endParaRPr lang="en-US" altLang="zh-CN" dirty="0"/>
              </a:p>
              <a:p>
                <a:endParaRPr lang="en-US" altLang="zh-CN" dirty="0"/>
              </a:p>
              <a:p>
                <a:pPr marL="0" indent="0">
                  <a:buFont typeface="Wingdings" panose="05000000000000000000" pitchFamily="2" charset="2"/>
                  <a:buNone/>
                </a:pPr>
                <a:endParaRPr lang="en-US" altLang="zh-CN" dirty="0"/>
              </a:p>
              <a:p>
                <a:r>
                  <a:rPr lang="zh-CN" altLang="en-US" dirty="0"/>
                  <a:t>进一步来说</a:t>
                </a:r>
                <a:endParaRPr lang="en-US" altLang="zh-CN" dirty="0"/>
              </a:p>
              <a:p>
                <a:pPr lvl="1"/>
                <a:endParaRPr lang="en-US" altLang="zh-CN" sz="800" dirty="0"/>
              </a:p>
              <a:p>
                <a:pPr marL="342883" lvl="1"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i="1" smtClean="0">
                              <a:latin typeface="Cambria Math" panose="02040503050406030204" pitchFamily="18" charset="0"/>
                            </a:rPr>
                          </m:ctrlPr>
                        </m:dPr>
                        <m:e>
                          <m:r>
                            <a:rPr lang="en-US" altLang="zh-CN" b="1" smtClean="0">
                              <a:latin typeface="Cambria Math" panose="02040503050406030204" pitchFamily="18" charset="0"/>
                            </a:rPr>
                            <m:t>𝐰</m:t>
                          </m:r>
                        </m:e>
                        <m:e>
                          <m:r>
                            <a:rPr lang="en-US" altLang="zh-CN" i="1" smtClean="0">
                              <a:latin typeface="Cambria Math" panose="02040503050406030204" pitchFamily="18" charset="0"/>
                            </a:rPr>
                            <m:t>𝛼</m:t>
                          </m:r>
                        </m:e>
                      </m:d>
                      <m:r>
                        <a:rPr lang="en-US" altLang="zh-CN" i="1" smtClean="0">
                          <a:latin typeface="Cambria Math" panose="02040503050406030204" pitchFamily="18" charset="0"/>
                        </a:rPr>
                        <m:t>=</m:t>
                      </m:r>
                      <m:r>
                        <a:rPr lang="en-US" altLang="zh-CN" i="1" smtClean="0">
                          <a:latin typeface="Cambria Math" panose="02040503050406030204" pitchFamily="18" charset="0"/>
                        </a:rPr>
                        <m:t>𝒩</m:t>
                      </m:r>
                      <m:d>
                        <m:dPr>
                          <m:ctrlPr>
                            <a:rPr lang="en-US" altLang="zh-CN" i="1" smtClean="0">
                              <a:latin typeface="Cambria Math" panose="02040503050406030204" pitchFamily="18" charset="0"/>
                            </a:rPr>
                          </m:ctrlPr>
                        </m:dPr>
                        <m:e>
                          <m:r>
                            <a:rPr lang="en-US" altLang="zh-CN" b="1" smtClean="0">
                              <a:latin typeface="Cambria Math" panose="02040503050406030204" pitchFamily="18" charset="0"/>
                            </a:rPr>
                            <m:t>𝐰</m:t>
                          </m:r>
                        </m:e>
                        <m:e>
                          <m:r>
                            <a:rPr lang="en-US" altLang="zh-CN" b="1" smtClean="0">
                              <a:latin typeface="Cambria Math" panose="02040503050406030204" pitchFamily="18" charset="0"/>
                            </a:rPr>
                            <m:t>𝟎</m:t>
                          </m:r>
                          <m:r>
                            <a:rPr lang="en-US" altLang="zh-CN" i="1" smtClean="0">
                              <a:latin typeface="Cambria Math" panose="02040503050406030204" pitchFamily="18" charset="0"/>
                            </a:rPr>
                            <m:t>,</m:t>
                          </m:r>
                          <m:r>
                            <a:rPr lang="en-US" altLang="zh-CN" i="1" smtClean="0">
                              <a:latin typeface="Cambria Math" panose="02040503050406030204" pitchFamily="18" charset="0"/>
                            </a:rPr>
                            <m:t>𝛼</m:t>
                          </m:r>
                        </m:e>
                      </m:d>
                    </m:oMath>
                  </m:oMathPara>
                </a14:m>
                <a:endParaRPr lang="en-US" altLang="zh-CN" i="1" dirty="0">
                  <a:latin typeface="Cambria Math" panose="02040503050406030204" pitchFamily="18" charset="0"/>
                </a:endParaRPr>
              </a:p>
              <a:p>
                <a:pPr marL="342883" lvl="1" indent="0">
                  <a:lnSpc>
                    <a:spcPct val="100000"/>
                  </a:lnSpc>
                  <a:buFont typeface="Arial" panose="020B0604020202020204" pitchFamily="34" charset="0"/>
                  <a:buNone/>
                </a:pPr>
                <a:br>
                  <a:rPr lang="en-US" altLang="zh-CN"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e>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r>
                        <a:rPr lang="en-US" altLang="zh-CN" i="1" smtClean="0">
                          <a:latin typeface="Cambria Math" panose="02040503050406030204" pitchFamily="18" charset="0"/>
                        </a:rPr>
                        <m:t>=</m:t>
                      </m:r>
                      <m:r>
                        <a:rPr lang="en-US" altLang="zh-CN" i="1" smtClean="0">
                          <a:latin typeface="Cambria Math" panose="02040503050406030204" pitchFamily="18" charset="0"/>
                        </a:rPr>
                        <m:t>𝒩</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e>
                        <m:e>
                          <m:sSup>
                            <m:sSupPr>
                              <m:ctrlPr>
                                <a:rPr lang="en-US" altLang="zh-CN" i="1" smtClean="0">
                                  <a:latin typeface="Cambria Math" panose="02040503050406030204" pitchFamily="18" charset="0"/>
                                </a:rPr>
                              </m:ctrlPr>
                            </m:sSupPr>
                            <m:e>
                              <m:r>
                                <a:rPr lang="en-US" altLang="zh-CN" b="1" smtClean="0">
                                  <a:latin typeface="Cambria Math" panose="02040503050406030204" pitchFamily="18" charset="0"/>
                                </a:rPr>
                                <m:t>𝐰</m:t>
                              </m:r>
                            </m:e>
                            <m:sup>
                              <m:r>
                                <a:rPr lang="en-US" altLang="zh-CN" i="1" smtClean="0">
                                  <a:latin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oMath>
                  </m:oMathPara>
                </a14:m>
                <a:endParaRPr lang="en-US" altLang="zh-CN" i="1" dirty="0">
                  <a:latin typeface="Cambria Math" panose="02040503050406030204" pitchFamily="18" charset="0"/>
                </a:endParaRPr>
              </a:p>
              <a:p>
                <a:pPr marL="342883" lvl="1" indent="0">
                  <a:lnSpc>
                    <a:spcPct val="100000"/>
                  </a:lnSpc>
                  <a:buFont typeface="Arial" panose="020B0604020202020204" pitchFamily="34" charset="0"/>
                  <a:buNone/>
                </a:pPr>
                <a:br>
                  <a:rPr lang="en-US" altLang="zh-CN"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b="1" i="1" smtClean="0">
                              <a:latin typeface="Cambria Math" panose="02040503050406030204" pitchFamily="18" charset="0"/>
                            </a:rPr>
                          </m:ctrlPr>
                        </m:dPr>
                        <m:e>
                          <m:r>
                            <a:rPr lang="en-US" altLang="zh-CN" b="1" smtClean="0">
                              <a:latin typeface="Cambria Math" panose="02040503050406030204" pitchFamily="18" charset="0"/>
                            </a:rPr>
                            <m:t>𝐭</m:t>
                          </m:r>
                          <m:r>
                            <a:rPr lang="en-US" altLang="zh-CN" b="1" i="1" smtClean="0">
                              <a:latin typeface="Cambria Math" panose="02040503050406030204" pitchFamily="18" charset="0"/>
                            </a:rPr>
                            <m:t>,</m:t>
                          </m:r>
                          <m:r>
                            <a:rPr lang="en-US" altLang="zh-CN" b="1" smtClean="0">
                              <a:latin typeface="Cambria Math" panose="02040503050406030204" pitchFamily="18" charset="0"/>
                            </a:rPr>
                            <m:t>𝐰</m:t>
                          </m:r>
                        </m:e>
                        <m:e>
                          <m:r>
                            <a:rPr lang="en-US" altLang="zh-CN" b="1" smtClean="0">
                              <a:latin typeface="Cambria Math" panose="02040503050406030204" pitchFamily="18" charset="0"/>
                            </a:rPr>
                            <m:t>𝐱</m:t>
                          </m:r>
                          <m:r>
                            <a:rPr lang="en-US" altLang="zh-CN" smtClean="0">
                              <a:latin typeface="Cambria Math" panose="02040503050406030204" pitchFamily="18" charset="0"/>
                            </a:rPr>
                            <m:t>,</m:t>
                          </m:r>
                          <m:r>
                            <a:rPr lang="en-US" altLang="zh-CN" i="1" smtClean="0">
                              <a:latin typeface="Cambria Math" panose="02040503050406030204" pitchFamily="18" charset="0"/>
                            </a:rPr>
                            <m:t>𝛼</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r>
                        <a:rPr lang="en-US" altLang="zh-CN" i="1" smtClean="0">
                          <a:latin typeface="Cambria Math" panose="02040503050406030204" pitchFamily="18" charset="0"/>
                        </a:rPr>
                        <m:t>=</m:t>
                      </m:r>
                      <m:r>
                        <a:rPr lang="en-US" altLang="zh-CN" i="1" smtClean="0">
                          <a:latin typeface="Cambria Math" panose="02040503050406030204" pitchFamily="18" charset="0"/>
                        </a:rPr>
                        <m:t>𝑝</m:t>
                      </m:r>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b="1" smtClean="0">
                          <a:latin typeface="Cambria Math" panose="02040503050406030204" pitchFamily="18" charset="0"/>
                        </a:rPr>
                        <m:t>|</m:t>
                      </m:r>
                      <m:r>
                        <a:rPr lang="en-US" altLang="zh-CN" i="1" smtClean="0">
                          <a:latin typeface="Cambria Math" panose="02040503050406030204" pitchFamily="18" charset="0"/>
                        </a:rPr>
                        <m:t>𝛼</m:t>
                      </m:r>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𝑁</m:t>
                          </m:r>
                        </m:sup>
                        <m:e>
                          <m:r>
                            <a:rPr lang="en-US" altLang="zh-CN" i="1" smtClean="0">
                              <a:latin typeface="Cambria Math" panose="02040503050406030204" pitchFamily="18" charset="0"/>
                            </a:rPr>
                            <m:t>𝑝</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r>
                            <a:rPr lang="en-US" altLang="zh-CN" i="1" smtClean="0">
                              <a:latin typeface="Cambria Math" panose="02040503050406030204" pitchFamily="18" charset="0"/>
                            </a:rPr>
                            <m:t>)</m:t>
                          </m:r>
                        </m:e>
                      </m:nary>
                    </m:oMath>
                  </m:oMathPara>
                </a14:m>
                <a:endParaRPr lang="en-US" altLang="zh-CN" i="1" dirty="0"/>
              </a:p>
              <a:p>
                <a:pPr marL="342883" lvl="1" indent="0">
                  <a:buFont typeface="Arial" panose="020B0604020202020204" pitchFamily="34" charset="0"/>
                  <a:buNone/>
                </a:pPr>
                <a:endParaRPr lang="en-US" altLang="zh-CN" i="1" dirty="0"/>
              </a:p>
            </p:txBody>
          </p:sp>
        </mc:Choice>
        <mc:Fallback xmlns="">
          <p:sp>
            <p:nvSpPr>
              <p:cNvPr id="17" name="Content Placeholder 3">
                <a:extLst>
                  <a:ext uri="{FF2B5EF4-FFF2-40B4-BE49-F238E27FC236}">
                    <a16:creationId xmlns:a16="http://schemas.microsoft.com/office/drawing/2014/main" id="{3C56C940-F6AF-4B9D-9ED3-79AC4F32F247}"/>
                  </a:ext>
                </a:extLst>
              </p:cNvPr>
              <p:cNvSpPr txBox="1">
                <a:spLocks noRot="1" noChangeAspect="1" noMove="1" noResize="1" noEditPoints="1" noAdjustHandles="1" noChangeArrowheads="1" noChangeShapeType="1" noTextEdit="1"/>
              </p:cNvSpPr>
              <p:nvPr/>
            </p:nvSpPr>
            <p:spPr>
              <a:xfrm>
                <a:off x="502444" y="1184366"/>
                <a:ext cx="8137922" cy="4952909"/>
              </a:xfrm>
              <a:prstGeom prst="rect">
                <a:avLst/>
              </a:prstGeom>
              <a:blipFill>
                <a:blip r:embed="rId11"/>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009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3">
                <a:extLst>
                  <a:ext uri="{FF2B5EF4-FFF2-40B4-BE49-F238E27FC236}">
                    <a16:creationId xmlns:a16="http://schemas.microsoft.com/office/drawing/2014/main" id="{FD9445EA-2E11-4A9B-8808-A68BAD7DD789}"/>
                  </a:ext>
                </a:extLst>
              </p:cNvPr>
              <p:cNvSpPr txBox="1">
                <a:spLocks/>
              </p:cNvSpPr>
              <p:nvPr/>
            </p:nvSpPr>
            <p:spPr>
              <a:xfrm>
                <a:off x="502444" y="1184366"/>
                <a:ext cx="8137922" cy="4952909"/>
              </a:xfrm>
              <a:prstGeom prst="rect">
                <a:avLst/>
              </a:prstGeom>
            </p:spPr>
            <p:txBody>
              <a:bodyPr vert="horz" lIns="91440" tIns="45720" rIns="91440" bIns="45720" rtlCol="0">
                <a:noAutofit/>
              </a:bodyPr>
              <a:lstStyle>
                <a:lvl1pPr marL="285750" indent="-285750" algn="l" defTabSz="685766" rtl="0" eaLnBrk="1" latinLnBrk="0" hangingPunct="1">
                  <a:lnSpc>
                    <a:spcPct val="90000"/>
                  </a:lnSpc>
                  <a:spcBef>
                    <a:spcPts val="750"/>
                  </a:spcBef>
                  <a:buClr>
                    <a:schemeClr val="accent1"/>
                  </a:buClr>
                  <a:buSzPct val="88000"/>
                  <a:buFont typeface="Wingdings" panose="05000000000000000000" pitchFamily="2" charset="2"/>
                  <a:buChar char="p"/>
                  <a:defRPr sz="20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Clr>
                    <a:schemeClr val="accent1"/>
                  </a:buClr>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Clr>
                    <a:schemeClr val="accent1"/>
                  </a:buClr>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dirty="0"/>
                  <a:t>训练数据 </a:t>
                </a:r>
                <a14:m>
                  <m:oMath xmlns:m="http://schemas.openxmlformats.org/officeDocument/2006/math">
                    <m:r>
                      <a:rPr lang="en-US" altLang="zh-CN" i="1" smtClean="0">
                        <a:latin typeface="Cambria Math" panose="02040503050406030204" pitchFamily="18" charset="0"/>
                      </a:rPr>
                      <m:t>𝐷</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oMath>
                </a14:m>
                <a:endParaRPr lang="en-US" altLang="zh-CN" dirty="0"/>
              </a:p>
              <a:p>
                <a:r>
                  <a:rPr lang="zh-CN" altLang="en-US" dirty="0"/>
                  <a:t>我们建立了一个带有观察高斯噪声的线性预测模型</a:t>
                </a:r>
                <a:r>
                  <a:rPr lang="en-US" altLang="zh-CN" sz="800" dirty="0"/>
                  <a:t> </a:t>
                </a:r>
                <a:br>
                  <a:rPr lang="en-US" altLang="zh-CN" dirty="0"/>
                </a:br>
                <a:r>
                  <a:rPr lang="en-US" altLang="zh-CN" sz="800" dirty="0"/>
                  <a:t> </a:t>
                </a:r>
                <a:br>
                  <a:rPr lang="en-US" altLang="zh-CN" dirty="0"/>
                </a:br>
                <a:endParaRPr lang="en-US" altLang="zh-CN" dirty="0"/>
              </a:p>
              <a:p>
                <a:endParaRPr lang="en-US" altLang="zh-CN" dirty="0"/>
              </a:p>
              <a:p>
                <a:endParaRPr lang="en-US" altLang="zh-CN" dirty="0"/>
              </a:p>
              <a:p>
                <a:pPr marL="0" indent="0">
                  <a:buFont typeface="Wingdings" panose="05000000000000000000" pitchFamily="2" charset="2"/>
                  <a:buNone/>
                </a:pPr>
                <a:endParaRPr lang="en-US" altLang="zh-CN" dirty="0"/>
              </a:p>
              <a:p>
                <a:r>
                  <a:rPr lang="zh-CN" altLang="en-US" dirty="0"/>
                  <a:t>进一步来说</a:t>
                </a:r>
                <a:endParaRPr lang="en-US" altLang="zh-CN" dirty="0"/>
              </a:p>
              <a:p>
                <a:pPr lvl="1"/>
                <a:endParaRPr lang="en-US" altLang="zh-CN" sz="800" dirty="0"/>
              </a:p>
              <a:p>
                <a:pPr marL="342883" lvl="1"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i="1" smtClean="0">
                              <a:latin typeface="Cambria Math" panose="02040503050406030204" pitchFamily="18" charset="0"/>
                            </a:rPr>
                          </m:ctrlPr>
                        </m:dPr>
                        <m:e>
                          <m:r>
                            <a:rPr lang="en-US" altLang="zh-CN" b="1" smtClean="0">
                              <a:latin typeface="Cambria Math" panose="02040503050406030204" pitchFamily="18" charset="0"/>
                            </a:rPr>
                            <m:t>𝐰</m:t>
                          </m:r>
                        </m:e>
                        <m:e>
                          <m:r>
                            <a:rPr lang="en-US" altLang="zh-CN" i="1" smtClean="0">
                              <a:latin typeface="Cambria Math" panose="02040503050406030204" pitchFamily="18" charset="0"/>
                            </a:rPr>
                            <m:t>𝛼</m:t>
                          </m:r>
                        </m:e>
                      </m:d>
                      <m:r>
                        <a:rPr lang="en-US" altLang="zh-CN" i="1" smtClean="0">
                          <a:latin typeface="Cambria Math" panose="02040503050406030204" pitchFamily="18" charset="0"/>
                        </a:rPr>
                        <m:t>=</m:t>
                      </m:r>
                      <m:r>
                        <a:rPr lang="en-US" altLang="zh-CN" i="1" smtClean="0">
                          <a:latin typeface="Cambria Math" panose="02040503050406030204" pitchFamily="18" charset="0"/>
                        </a:rPr>
                        <m:t>𝒩</m:t>
                      </m:r>
                      <m:d>
                        <m:dPr>
                          <m:ctrlPr>
                            <a:rPr lang="en-US" altLang="zh-CN" i="1" smtClean="0">
                              <a:latin typeface="Cambria Math" panose="02040503050406030204" pitchFamily="18" charset="0"/>
                            </a:rPr>
                          </m:ctrlPr>
                        </m:dPr>
                        <m:e>
                          <m:r>
                            <a:rPr lang="en-US" altLang="zh-CN" b="1" smtClean="0">
                              <a:latin typeface="Cambria Math" panose="02040503050406030204" pitchFamily="18" charset="0"/>
                            </a:rPr>
                            <m:t>𝐰</m:t>
                          </m:r>
                        </m:e>
                        <m:e>
                          <m:r>
                            <a:rPr lang="en-US" altLang="zh-CN" b="1" smtClean="0">
                              <a:latin typeface="Cambria Math" panose="02040503050406030204" pitchFamily="18" charset="0"/>
                            </a:rPr>
                            <m:t>𝟎</m:t>
                          </m:r>
                          <m:r>
                            <a:rPr lang="en-US" altLang="zh-CN" i="1" smtClean="0">
                              <a:latin typeface="Cambria Math" panose="02040503050406030204" pitchFamily="18" charset="0"/>
                            </a:rPr>
                            <m:t>,</m:t>
                          </m:r>
                          <m:r>
                            <a:rPr lang="en-US" altLang="zh-CN" i="1" smtClean="0">
                              <a:latin typeface="Cambria Math" panose="02040503050406030204" pitchFamily="18" charset="0"/>
                            </a:rPr>
                            <m:t>𝛼</m:t>
                          </m:r>
                        </m:e>
                      </m:d>
                    </m:oMath>
                  </m:oMathPara>
                </a14:m>
                <a:endParaRPr lang="en-US" altLang="zh-CN" i="1" dirty="0">
                  <a:latin typeface="Cambria Math" panose="02040503050406030204" pitchFamily="18" charset="0"/>
                </a:endParaRPr>
              </a:p>
              <a:p>
                <a:pPr marL="342883" lvl="1" indent="0">
                  <a:lnSpc>
                    <a:spcPct val="100000"/>
                  </a:lnSpc>
                  <a:buFont typeface="Arial" panose="020B0604020202020204" pitchFamily="34" charset="0"/>
                  <a:buNone/>
                </a:pPr>
                <a:br>
                  <a:rPr lang="en-US" altLang="zh-CN"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e>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r>
                        <a:rPr lang="en-US" altLang="zh-CN" i="1" smtClean="0">
                          <a:latin typeface="Cambria Math" panose="02040503050406030204" pitchFamily="18" charset="0"/>
                        </a:rPr>
                        <m:t>=</m:t>
                      </m:r>
                      <m:r>
                        <a:rPr lang="en-US" altLang="zh-CN" i="1" smtClean="0">
                          <a:latin typeface="Cambria Math" panose="02040503050406030204" pitchFamily="18" charset="0"/>
                        </a:rPr>
                        <m:t>𝒩</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e>
                        <m:e>
                          <m:sSup>
                            <m:sSupPr>
                              <m:ctrlPr>
                                <a:rPr lang="en-US" altLang="zh-CN" i="1" smtClean="0">
                                  <a:latin typeface="Cambria Math" panose="02040503050406030204" pitchFamily="18" charset="0"/>
                                </a:rPr>
                              </m:ctrlPr>
                            </m:sSupPr>
                            <m:e>
                              <m:r>
                                <a:rPr lang="en-US" altLang="zh-CN" b="1" smtClean="0">
                                  <a:latin typeface="Cambria Math" panose="02040503050406030204" pitchFamily="18" charset="0"/>
                                </a:rPr>
                                <m:t>𝐰</m:t>
                              </m:r>
                            </m:e>
                            <m:sup>
                              <m:r>
                                <a:rPr lang="en-US" altLang="zh-CN" i="1" smtClean="0">
                                  <a:latin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oMath>
                  </m:oMathPara>
                </a14:m>
                <a:endParaRPr lang="en-US" altLang="zh-CN" i="1" dirty="0">
                  <a:latin typeface="Cambria Math" panose="02040503050406030204" pitchFamily="18" charset="0"/>
                </a:endParaRPr>
              </a:p>
              <a:p>
                <a:pPr marL="342883" lvl="1" indent="0">
                  <a:lnSpc>
                    <a:spcPct val="100000"/>
                  </a:lnSpc>
                  <a:buFont typeface="Arial" panose="020B0604020202020204" pitchFamily="34" charset="0"/>
                  <a:buNone/>
                </a:pPr>
                <a:br>
                  <a:rPr lang="en-US" altLang="zh-CN"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𝑝</m:t>
                      </m:r>
                      <m:d>
                        <m:dPr>
                          <m:ctrlPr>
                            <a:rPr lang="en-US" altLang="zh-CN" b="1" i="1" smtClean="0">
                              <a:latin typeface="Cambria Math" panose="02040503050406030204" pitchFamily="18" charset="0"/>
                            </a:rPr>
                          </m:ctrlPr>
                        </m:dPr>
                        <m:e>
                          <m:r>
                            <a:rPr lang="en-US" altLang="zh-CN" b="1" smtClean="0">
                              <a:latin typeface="Cambria Math" panose="02040503050406030204" pitchFamily="18" charset="0"/>
                            </a:rPr>
                            <m:t>𝐭</m:t>
                          </m:r>
                          <m:r>
                            <a:rPr lang="en-US" altLang="zh-CN" b="1" i="1" smtClean="0">
                              <a:latin typeface="Cambria Math" panose="02040503050406030204" pitchFamily="18" charset="0"/>
                            </a:rPr>
                            <m:t>,</m:t>
                          </m:r>
                          <m:r>
                            <a:rPr lang="en-US" altLang="zh-CN" b="1" smtClean="0">
                              <a:latin typeface="Cambria Math" panose="02040503050406030204" pitchFamily="18" charset="0"/>
                            </a:rPr>
                            <m:t>𝐰</m:t>
                          </m:r>
                        </m:e>
                        <m:e>
                          <m:r>
                            <a:rPr lang="en-US" altLang="zh-CN" b="1" smtClean="0">
                              <a:latin typeface="Cambria Math" panose="02040503050406030204" pitchFamily="18" charset="0"/>
                            </a:rPr>
                            <m:t>𝐱</m:t>
                          </m:r>
                          <m:r>
                            <a:rPr lang="en-US" altLang="zh-CN" smtClean="0">
                              <a:latin typeface="Cambria Math" panose="02040503050406030204" pitchFamily="18" charset="0"/>
                            </a:rPr>
                            <m:t>,</m:t>
                          </m:r>
                          <m:r>
                            <a:rPr lang="en-US" altLang="zh-CN" i="1" smtClean="0">
                              <a:latin typeface="Cambria Math" panose="02040503050406030204" pitchFamily="18" charset="0"/>
                            </a:rPr>
                            <m:t>𝛼</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e>
                      </m:d>
                      <m:r>
                        <a:rPr lang="en-US" altLang="zh-CN" i="1" smtClean="0">
                          <a:latin typeface="Cambria Math" panose="02040503050406030204" pitchFamily="18" charset="0"/>
                        </a:rPr>
                        <m:t>=</m:t>
                      </m:r>
                      <m:r>
                        <a:rPr lang="en-US" altLang="zh-CN" i="1" smtClean="0">
                          <a:latin typeface="Cambria Math" panose="02040503050406030204" pitchFamily="18" charset="0"/>
                        </a:rPr>
                        <m:t>𝑝</m:t>
                      </m:r>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b="1" smtClean="0">
                          <a:latin typeface="Cambria Math" panose="02040503050406030204" pitchFamily="18" charset="0"/>
                        </a:rPr>
                        <m:t>|</m:t>
                      </m:r>
                      <m:r>
                        <a:rPr lang="en-US" altLang="zh-CN" i="1" smtClean="0">
                          <a:latin typeface="Cambria Math" panose="02040503050406030204" pitchFamily="18" charset="0"/>
                        </a:rPr>
                        <m:t>𝛼</m:t>
                      </m:r>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𝑁</m:t>
                          </m:r>
                        </m:sup>
                        <m:e>
                          <m:r>
                            <a:rPr lang="en-US" altLang="zh-CN" i="1" smtClean="0">
                              <a:latin typeface="Cambria Math" panose="02040503050406030204" pitchFamily="18" charset="0"/>
                            </a:rPr>
                            <m:t>𝑝</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b="1" smtClean="0">
                              <a:latin typeface="Cambria Math" panose="02040503050406030204" pitchFamily="18" charset="0"/>
                            </a:rPr>
                            <m:t>𝐰</m:t>
                          </m:r>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𝜎</m:t>
                              </m:r>
                            </m:e>
                            <m:sup>
                              <m:r>
                                <a:rPr lang="en-US" altLang="zh-CN" i="1" smtClean="0">
                                  <a:latin typeface="Cambria Math" panose="02040503050406030204" pitchFamily="18" charset="0"/>
                                </a:rPr>
                                <m:t>2</m:t>
                              </m:r>
                            </m:sup>
                          </m:sSup>
                          <m:r>
                            <a:rPr lang="en-US" altLang="zh-CN" i="1" smtClean="0">
                              <a:latin typeface="Cambria Math" panose="02040503050406030204" pitchFamily="18" charset="0"/>
                            </a:rPr>
                            <m:t>)</m:t>
                          </m:r>
                        </m:e>
                      </m:nary>
                    </m:oMath>
                  </m:oMathPara>
                </a14:m>
                <a:endParaRPr lang="en-US" altLang="zh-CN" i="1" dirty="0"/>
              </a:p>
              <a:p>
                <a:pPr marL="342883" lvl="1" indent="0">
                  <a:buFont typeface="Arial" panose="020B0604020202020204" pitchFamily="34" charset="0"/>
                  <a:buNone/>
                </a:pPr>
                <a:endParaRPr lang="en-US" altLang="zh-CN" i="1" dirty="0"/>
              </a:p>
            </p:txBody>
          </p:sp>
        </mc:Choice>
        <mc:Fallback xmlns="">
          <p:sp>
            <p:nvSpPr>
              <p:cNvPr id="12" name="Content Placeholder 3">
                <a:extLst>
                  <a:ext uri="{FF2B5EF4-FFF2-40B4-BE49-F238E27FC236}">
                    <a16:creationId xmlns:a16="http://schemas.microsoft.com/office/drawing/2014/main" id="{FD9445EA-2E11-4A9B-8808-A68BAD7DD789}"/>
                  </a:ext>
                </a:extLst>
              </p:cNvPr>
              <p:cNvSpPr txBox="1">
                <a:spLocks noRot="1" noChangeAspect="1" noMove="1" noResize="1" noEditPoints="1" noAdjustHandles="1" noChangeArrowheads="1" noChangeShapeType="1" noTextEdit="1"/>
              </p:cNvSpPr>
              <p:nvPr/>
            </p:nvSpPr>
            <p:spPr>
              <a:xfrm>
                <a:off x="502444" y="1184366"/>
                <a:ext cx="8137922" cy="4952909"/>
              </a:xfrm>
              <a:prstGeom prst="rect">
                <a:avLst/>
              </a:prstGeom>
              <a:blipFill>
                <a:blip r:embed="rId4"/>
                <a:stretch>
                  <a:fillRect l="-449"/>
                </a:stretch>
              </a:blipFill>
            </p:spPr>
            <p:txBody>
              <a:bodyPr/>
              <a:lstStyle/>
              <a:p>
                <a:r>
                  <a:rPr lang="zh-CN" altLang="en-US">
                    <a:noFill/>
                  </a:rPr>
                  <a:t> </a:t>
                </a:r>
              </a:p>
            </p:txBody>
          </p:sp>
        </mc:Fallback>
      </mc:AlternateContent>
      <p:sp>
        <p:nvSpPr>
          <p:cNvPr id="2" name="Slide Number Placeholder 1">
            <a:extLst>
              <a:ext uri="{FF2B5EF4-FFF2-40B4-BE49-F238E27FC236}">
                <a16:creationId xmlns:a16="http://schemas.microsoft.com/office/drawing/2014/main" id="{8B656A83-903F-40D5-9242-89403EA4EB06}"/>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p:sp>
        <p:nvSpPr>
          <p:cNvPr id="3" name="Title 2">
            <a:extLst>
              <a:ext uri="{FF2B5EF4-FFF2-40B4-BE49-F238E27FC236}">
                <a16:creationId xmlns:a16="http://schemas.microsoft.com/office/drawing/2014/main" id="{9E900121-40C1-408B-87B8-055BAC944FD0}"/>
              </a:ext>
            </a:extLst>
          </p:cNvPr>
          <p:cNvSpPr>
            <a:spLocks noGrp="1"/>
          </p:cNvSpPr>
          <p:nvPr>
            <p:ph type="title"/>
          </p:nvPr>
        </p:nvSpPr>
        <p:spPr/>
        <p:txBody>
          <a:bodyPr/>
          <a:lstStyle/>
          <a:p>
            <a:r>
              <a:rPr lang="zh-CN" altLang="en-US" dirty="0"/>
              <a:t>回归模型例子</a:t>
            </a:r>
          </a:p>
        </p:txBody>
      </p:sp>
      <p:sp>
        <p:nvSpPr>
          <p:cNvPr id="5" name="Footer Placeholder 4">
            <a:extLst>
              <a:ext uri="{FF2B5EF4-FFF2-40B4-BE49-F238E27FC236}">
                <a16:creationId xmlns:a16="http://schemas.microsoft.com/office/drawing/2014/main" id="{25A548A3-1F1F-4A7D-8BC8-44CDAEBB259F}"/>
              </a:ext>
            </a:extLst>
          </p:cNvPr>
          <p:cNvSpPr>
            <a:spLocks noGrp="1"/>
          </p:cNvSpPr>
          <p:nvPr>
            <p:ph type="ftr" sz="quarter" idx="11"/>
          </p:nvPr>
        </p:nvSpPr>
        <p:spPr/>
        <p:txBody>
          <a:bodyPr/>
          <a:lstStyle/>
          <a:p>
            <a:endParaRPr lang="zh-CN" altLang="en-US" dirty="0"/>
          </a:p>
        </p:txBody>
      </p:sp>
      <p:pic>
        <p:nvPicPr>
          <p:cNvPr id="7" name="图片 12">
            <a:extLst>
              <a:ext uri="{FF2B5EF4-FFF2-40B4-BE49-F238E27FC236}">
                <a16:creationId xmlns:a16="http://schemas.microsoft.com/office/drawing/2014/main" id="{396C9A32-5921-4FF9-B7A8-849F118EA202}"/>
              </a:ext>
            </a:extLst>
          </p:cNvPr>
          <p:cNvPicPr>
            <a:picLocks noChangeAspect="1"/>
          </p:cNvPicPr>
          <p:nvPr/>
        </p:nvPicPr>
        <p:blipFill>
          <a:blip r:embed="rId5"/>
          <a:stretch>
            <a:fillRect/>
          </a:stretch>
        </p:blipFill>
        <p:spPr>
          <a:xfrm>
            <a:off x="5314144" y="4221987"/>
            <a:ext cx="2666197" cy="1199478"/>
          </a:xfrm>
          <a:prstGeom prst="rect">
            <a:avLst/>
          </a:prstGeom>
        </p:spPr>
      </p:pic>
      <p:sp>
        <p:nvSpPr>
          <p:cNvPr id="8" name="矩形 13">
            <a:extLst>
              <a:ext uri="{FF2B5EF4-FFF2-40B4-BE49-F238E27FC236}">
                <a16:creationId xmlns:a16="http://schemas.microsoft.com/office/drawing/2014/main" id="{DFA3D7D2-62AC-42E4-8F23-FFE06CEBC7E7}"/>
              </a:ext>
            </a:extLst>
          </p:cNvPr>
          <p:cNvSpPr/>
          <p:nvPr/>
        </p:nvSpPr>
        <p:spPr>
          <a:xfrm>
            <a:off x="5358327" y="5519745"/>
            <a:ext cx="2577830" cy="307777"/>
          </a:xfrm>
          <a:prstGeom prst="rect">
            <a:avLst/>
          </a:prstGeom>
        </p:spPr>
        <p:txBody>
          <a:bodyPr wrap="square">
            <a:spAutoFit/>
          </a:bodyPr>
          <a:lstStyle/>
          <a:p>
            <a:pPr algn="ctr"/>
            <a:r>
              <a:rPr lang="zh-CN" altLang="en-US" sz="1400" dirty="0"/>
              <a:t>图的另一种更紧凑的表示形式</a:t>
            </a:r>
          </a:p>
        </p:txBody>
      </p:sp>
      <p:pic>
        <p:nvPicPr>
          <p:cNvPr id="11" name="图片 14">
            <a:extLst>
              <a:ext uri="{FF2B5EF4-FFF2-40B4-BE49-F238E27FC236}">
                <a16:creationId xmlns:a16="http://schemas.microsoft.com/office/drawing/2014/main" id="{C7963790-7F27-48CC-A65B-7A7EC75573FF}"/>
              </a:ext>
            </a:extLst>
          </p:cNvPr>
          <p:cNvPicPr>
            <a:picLocks noChangeAspect="1"/>
          </p:cNvPicPr>
          <p:nvPr/>
        </p:nvPicPr>
        <p:blipFill>
          <a:blip r:embed="rId6"/>
          <a:stretch>
            <a:fillRect/>
          </a:stretch>
        </p:blipFill>
        <p:spPr>
          <a:xfrm>
            <a:off x="4529978" y="2132170"/>
            <a:ext cx="3228762" cy="2202696"/>
          </a:xfrm>
          <a:prstGeom prst="rect">
            <a:avLst/>
          </a:prstGeom>
        </p:spPr>
      </p:pic>
      <p:sp>
        <p:nvSpPr>
          <p:cNvPr id="15" name="文本框 7">
            <a:extLst>
              <a:ext uri="{FF2B5EF4-FFF2-40B4-BE49-F238E27FC236}">
                <a16:creationId xmlns:a16="http://schemas.microsoft.com/office/drawing/2014/main" id="{ED5571FB-9903-4043-ADDC-79716CA6A700}"/>
              </a:ext>
            </a:extLst>
          </p:cNvPr>
          <p:cNvSpPr txBox="1"/>
          <p:nvPr/>
        </p:nvSpPr>
        <p:spPr>
          <a:xfrm>
            <a:off x="1692784" y="3177908"/>
            <a:ext cx="1095172" cy="369332"/>
          </a:xfrm>
          <a:prstGeom prst="rect">
            <a:avLst/>
          </a:prstGeom>
          <a:noFill/>
        </p:spPr>
        <p:txBody>
          <a:bodyPr wrap="none" rtlCol="0">
            <a:spAutoFit/>
          </a:bodyPr>
          <a:lstStyle/>
          <a:p>
            <a:r>
              <a:rPr lang="zh-CN" altLang="en-US" dirty="0"/>
              <a:t>先验分布</a:t>
            </a:r>
            <a:endParaRPr lang="en-US" i="1" baseline="-25000" dirty="0"/>
          </a:p>
        </p:txBody>
      </p:sp>
      <p:cxnSp>
        <p:nvCxnSpPr>
          <p:cNvPr id="16" name="直接箭头连接符 8">
            <a:extLst>
              <a:ext uri="{FF2B5EF4-FFF2-40B4-BE49-F238E27FC236}">
                <a16:creationId xmlns:a16="http://schemas.microsoft.com/office/drawing/2014/main" id="{C897AFC4-9493-4864-995D-4913F63C0271}"/>
              </a:ext>
            </a:extLst>
          </p:cNvPr>
          <p:cNvCxnSpPr>
            <a:cxnSpLocks/>
          </p:cNvCxnSpPr>
          <p:nvPr/>
        </p:nvCxnSpPr>
        <p:spPr>
          <a:xfrm flipV="1">
            <a:off x="2199713" y="2790447"/>
            <a:ext cx="0" cy="439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2F8AF78-7DB2-4853-A537-797222E0EAE9}"/>
                  </a:ext>
                </a:extLst>
              </p:cNvPr>
              <p:cNvSpPr txBox="1"/>
              <p:nvPr/>
            </p:nvSpPr>
            <p:spPr>
              <a:xfrm>
                <a:off x="789075" y="2139041"/>
                <a:ext cx="2902589"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𝐭</m:t>
                          </m:r>
                          <m:r>
                            <a:rPr lang="en-US" altLang="zh-CN" i="1">
                              <a:latin typeface="Cambria Math" panose="02040503050406030204" pitchFamily="18" charset="0"/>
                            </a:rPr>
                            <m:t>,</m:t>
                          </m:r>
                          <m:r>
                            <a:rPr lang="en-US" altLang="zh-CN" b="1">
                              <a:latin typeface="Cambria Math" panose="02040503050406030204" pitchFamily="18" charset="0"/>
                            </a:rPr>
                            <m:t>𝐰</m:t>
                          </m:r>
                        </m:e>
                      </m:d>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a:latin typeface="Cambria Math" panose="02040503050406030204" pitchFamily="18" charset="0"/>
                        </a:rPr>
                        <m:t>𝐰</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1">
                              <a:latin typeface="Cambria Math" panose="02040503050406030204" pitchFamily="18" charset="0"/>
                            </a:rPr>
                            <m:t>𝐰</m:t>
                          </m:r>
                          <m:r>
                            <a:rPr lang="en-US" altLang="zh-CN" i="1">
                              <a:latin typeface="Cambria Math" panose="02040503050406030204" pitchFamily="18" charset="0"/>
                            </a:rPr>
                            <m:t>)</m:t>
                          </m:r>
                        </m:e>
                      </m:nary>
                    </m:oMath>
                  </m:oMathPara>
                </a14:m>
                <a:endParaRPr lang="en-US" dirty="0"/>
              </a:p>
            </p:txBody>
          </p:sp>
        </mc:Choice>
        <mc:Fallback xmlns="">
          <p:sp>
            <p:nvSpPr>
              <p:cNvPr id="17" name="文本框 16">
                <a:extLst>
                  <a:ext uri="{FF2B5EF4-FFF2-40B4-BE49-F238E27FC236}">
                    <a16:creationId xmlns:a16="http://schemas.microsoft.com/office/drawing/2014/main" id="{C2F8AF78-7DB2-4853-A537-797222E0EAE9}"/>
                  </a:ext>
                </a:extLst>
              </p:cNvPr>
              <p:cNvSpPr txBox="1">
                <a:spLocks noRot="1" noChangeAspect="1" noMove="1" noResize="1" noEditPoints="1" noAdjustHandles="1" noChangeArrowheads="1" noChangeShapeType="1" noTextEdit="1"/>
              </p:cNvSpPr>
              <p:nvPr/>
            </p:nvSpPr>
            <p:spPr>
              <a:xfrm>
                <a:off x="789075" y="2139041"/>
                <a:ext cx="2902589" cy="87126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375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贝叶斯网络</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2818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D7558-4644-4610-8D0B-9DEEA6D75293}"/>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3" name="Title 2">
            <a:extLst>
              <a:ext uri="{FF2B5EF4-FFF2-40B4-BE49-F238E27FC236}">
                <a16:creationId xmlns:a16="http://schemas.microsoft.com/office/drawing/2014/main" id="{17860D6F-C669-412A-AFB3-39EBDB706565}"/>
              </a:ext>
            </a:extLst>
          </p:cNvPr>
          <p:cNvSpPr>
            <a:spLocks noGrp="1"/>
          </p:cNvSpPr>
          <p:nvPr>
            <p:ph type="title"/>
          </p:nvPr>
        </p:nvSpPr>
        <p:spPr/>
        <p:txBody>
          <a:bodyPr/>
          <a:lstStyle/>
          <a:p>
            <a:r>
              <a:rPr lang="zh-CN" altLang="en-US" dirty="0"/>
              <a:t>后验分布</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B61CAD7-5006-4D9E-A740-4ADB7A937A68}"/>
                  </a:ext>
                </a:extLst>
              </p:cNvPr>
              <p:cNvSpPr>
                <a:spLocks noGrp="1"/>
              </p:cNvSpPr>
              <p:nvPr>
                <p:ph sz="quarter" idx="13"/>
              </p:nvPr>
            </p:nvSpPr>
            <p:spPr/>
            <p:txBody>
              <a:bodyPr/>
              <a:lstStyle/>
              <a:p>
                <a:endParaRPr lang="en-US" altLang="zh-CN" dirty="0"/>
              </a:p>
              <a:p>
                <a:r>
                  <a:rPr lang="zh-CN" altLang="en-US" dirty="0"/>
                  <a:t>当观测</a:t>
                </a:r>
                <a14:m>
                  <m:oMath xmlns:m="http://schemas.openxmlformats.org/officeDocument/2006/math">
                    <m:r>
                      <a:rPr lang="zh-CN" altLang="en-US" b="0" i="1" dirty="0">
                        <a:latin typeface="Cambria Math" panose="02040503050406030204" pitchFamily="18" charset="0"/>
                      </a:rPr>
                      <m:t>到</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，我们可以估计参数</a:t>
                </a:r>
                <a:r>
                  <a:rPr lang="en-US" altLang="zh-CN" b="1" dirty="0"/>
                  <a:t>w</a:t>
                </a:r>
                <a:r>
                  <a:rPr lang="zh-CN" altLang="en-US" dirty="0"/>
                  <a:t>的后验分布</a:t>
                </a:r>
                <a:br>
                  <a:rPr lang="en-US" altLang="zh-CN" dirty="0"/>
                </a:br>
                <a:r>
                  <a:rPr lang="en-US" altLang="zh-CN" sz="800" dirty="0"/>
                  <a:t> </a:t>
                </a:r>
                <a:br>
                  <a:rPr lang="en-US" altLang="zh-CN" dirty="0"/>
                </a:br>
                <a:br>
                  <a:rPr lang="en-US" altLang="zh-CN" dirty="0"/>
                </a:br>
                <a:endParaRPr lang="en-US" altLang="zh-CN" dirty="0"/>
              </a:p>
            </p:txBody>
          </p:sp>
        </mc:Choice>
        <mc:Fallback xmlns="">
          <p:sp>
            <p:nvSpPr>
              <p:cNvPr id="4" name="Content Placeholder 3">
                <a:extLst>
                  <a:ext uri="{FF2B5EF4-FFF2-40B4-BE49-F238E27FC236}">
                    <a16:creationId xmlns:a16="http://schemas.microsoft.com/office/drawing/2014/main" id="{7B61CAD7-5006-4D9E-A740-4ADB7A937A68}"/>
                  </a:ext>
                </a:extLst>
              </p:cNvPr>
              <p:cNvSpPr>
                <a:spLocks noGrp="1" noRot="1" noChangeAspect="1" noMove="1" noResize="1" noEditPoints="1" noAdjustHandles="1" noChangeArrowheads="1" noChangeShapeType="1" noTextEdit="1"/>
              </p:cNvSpPr>
              <p:nvPr>
                <p:ph sz="quarter" idx="13"/>
              </p:nvPr>
            </p:nvSpPr>
            <p:spPr>
              <a:blipFill>
                <a:blip r:embed="rId4"/>
                <a:stretch>
                  <a:fillRect l="-4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5F7CF117-814D-4BF0-AE5A-2C9496A3F4EA}"/>
              </a:ext>
            </a:extLst>
          </p:cNvPr>
          <p:cNvSpPr>
            <a:spLocks noGrp="1"/>
          </p:cNvSpPr>
          <p:nvPr>
            <p:ph type="ftr" sz="quarter" idx="11"/>
          </p:nvPr>
        </p:nvSpPr>
        <p:spPr/>
        <p:txBody>
          <a:bodyPr/>
          <a:lstStyle/>
          <a:p>
            <a:endParaRPr lang="zh-CN" altLang="en-US" dirty="0"/>
          </a:p>
        </p:txBody>
      </p:sp>
      <p:pic>
        <p:nvPicPr>
          <p:cNvPr id="6" name="图片 11">
            <a:extLst>
              <a:ext uri="{FF2B5EF4-FFF2-40B4-BE49-F238E27FC236}">
                <a16:creationId xmlns:a16="http://schemas.microsoft.com/office/drawing/2014/main" id="{392B2566-036A-45AA-88EC-386893CAE64D}"/>
              </a:ext>
            </a:extLst>
          </p:cNvPr>
          <p:cNvPicPr>
            <a:picLocks noChangeAspect="1"/>
          </p:cNvPicPr>
          <p:nvPr/>
        </p:nvPicPr>
        <p:blipFill>
          <a:blip r:embed="rId5"/>
          <a:stretch>
            <a:fillRect/>
          </a:stretch>
        </p:blipFill>
        <p:spPr>
          <a:xfrm>
            <a:off x="4989009" y="2580704"/>
            <a:ext cx="3616196" cy="2378108"/>
          </a:xfrm>
          <a:prstGeom prst="rect">
            <a:avLst/>
          </a:prstGeom>
        </p:spPr>
      </p:pic>
      <p:sp>
        <p:nvSpPr>
          <p:cNvPr id="7" name="文本框 4">
            <a:extLst>
              <a:ext uri="{FF2B5EF4-FFF2-40B4-BE49-F238E27FC236}">
                <a16:creationId xmlns:a16="http://schemas.microsoft.com/office/drawing/2014/main" id="{64522B90-A5C3-4519-8F3B-5D4C70BA9898}"/>
              </a:ext>
            </a:extLst>
          </p:cNvPr>
          <p:cNvSpPr txBox="1"/>
          <p:nvPr/>
        </p:nvSpPr>
        <p:spPr>
          <a:xfrm>
            <a:off x="1937455" y="4585983"/>
            <a:ext cx="1107997" cy="646331"/>
          </a:xfrm>
          <a:prstGeom prst="rect">
            <a:avLst/>
          </a:prstGeom>
          <a:noFill/>
        </p:spPr>
        <p:txBody>
          <a:bodyPr wrap="none" rtlCol="0">
            <a:spAutoFit/>
          </a:bodyPr>
          <a:lstStyle/>
          <a:p>
            <a:pPr algn="ctr"/>
            <a:r>
              <a:rPr lang="zh-CN" altLang="en-US" dirty="0"/>
              <a:t>先验分布</a:t>
            </a:r>
            <a:endParaRPr lang="en-US" altLang="zh-CN" dirty="0"/>
          </a:p>
          <a:p>
            <a:pPr algn="ctr"/>
            <a:r>
              <a:rPr lang="en-US" dirty="0"/>
              <a:t>Prior</a:t>
            </a:r>
          </a:p>
        </p:txBody>
      </p:sp>
      <p:cxnSp>
        <p:nvCxnSpPr>
          <p:cNvPr id="8" name="直接箭头连接符 5">
            <a:extLst>
              <a:ext uri="{FF2B5EF4-FFF2-40B4-BE49-F238E27FC236}">
                <a16:creationId xmlns:a16="http://schemas.microsoft.com/office/drawing/2014/main" id="{F835DD08-A402-4411-BD5E-1B06A3B59A3B}"/>
              </a:ext>
            </a:extLst>
          </p:cNvPr>
          <p:cNvCxnSpPr/>
          <p:nvPr/>
        </p:nvCxnSpPr>
        <p:spPr>
          <a:xfrm flipH="1" flipV="1">
            <a:off x="2491452" y="4248152"/>
            <a:ext cx="2888" cy="3378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文本框 6">
            <a:extLst>
              <a:ext uri="{FF2B5EF4-FFF2-40B4-BE49-F238E27FC236}">
                <a16:creationId xmlns:a16="http://schemas.microsoft.com/office/drawing/2014/main" id="{5EC7111D-D3F2-4009-B4A1-672DB916997F}"/>
              </a:ext>
            </a:extLst>
          </p:cNvPr>
          <p:cNvSpPr txBox="1"/>
          <p:nvPr/>
        </p:nvSpPr>
        <p:spPr>
          <a:xfrm>
            <a:off x="3000181" y="4585980"/>
            <a:ext cx="1223413" cy="646331"/>
          </a:xfrm>
          <a:prstGeom prst="rect">
            <a:avLst/>
          </a:prstGeom>
          <a:noFill/>
        </p:spPr>
        <p:txBody>
          <a:bodyPr wrap="none" rtlCol="0">
            <a:spAutoFit/>
          </a:bodyPr>
          <a:lstStyle/>
          <a:p>
            <a:pPr algn="ctr"/>
            <a:r>
              <a:rPr lang="zh-CN" altLang="en-US" dirty="0"/>
              <a:t>数据似然</a:t>
            </a:r>
            <a:endParaRPr lang="en-US" altLang="zh-CN" dirty="0"/>
          </a:p>
          <a:p>
            <a:pPr algn="ctr"/>
            <a:r>
              <a:rPr lang="en-US" dirty="0"/>
              <a:t>Likelihood</a:t>
            </a:r>
          </a:p>
        </p:txBody>
      </p:sp>
      <p:cxnSp>
        <p:nvCxnSpPr>
          <p:cNvPr id="10" name="直接箭头连接符 7">
            <a:extLst>
              <a:ext uri="{FF2B5EF4-FFF2-40B4-BE49-F238E27FC236}">
                <a16:creationId xmlns:a16="http://schemas.microsoft.com/office/drawing/2014/main" id="{BE90D682-613B-4A36-AED2-461918714EE7}"/>
              </a:ext>
            </a:extLst>
          </p:cNvPr>
          <p:cNvCxnSpPr/>
          <p:nvPr/>
        </p:nvCxnSpPr>
        <p:spPr>
          <a:xfrm flipH="1" flipV="1">
            <a:off x="3611884" y="4248149"/>
            <a:ext cx="2888" cy="3378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8">
            <a:extLst>
              <a:ext uri="{FF2B5EF4-FFF2-40B4-BE49-F238E27FC236}">
                <a16:creationId xmlns:a16="http://schemas.microsoft.com/office/drawing/2014/main" id="{92754AE5-2E4A-407D-802D-63A1144AC808}"/>
              </a:ext>
            </a:extLst>
          </p:cNvPr>
          <p:cNvSpPr txBox="1"/>
          <p:nvPr/>
        </p:nvSpPr>
        <p:spPr>
          <a:xfrm>
            <a:off x="306895" y="3963100"/>
            <a:ext cx="1273747" cy="646331"/>
          </a:xfrm>
          <a:prstGeom prst="rect">
            <a:avLst/>
          </a:prstGeom>
          <a:noFill/>
        </p:spPr>
        <p:txBody>
          <a:bodyPr wrap="square" rtlCol="0">
            <a:spAutoFit/>
          </a:bodyPr>
          <a:lstStyle/>
          <a:p>
            <a:pPr algn="ctr"/>
            <a:r>
              <a:rPr lang="zh-CN" altLang="en-US" dirty="0">
                <a:latin typeface="+mn-ea"/>
              </a:rPr>
              <a:t>后验分布</a:t>
            </a:r>
            <a:endParaRPr lang="en-US" altLang="zh-CN" dirty="0">
              <a:latin typeface="+mn-ea"/>
            </a:endParaRPr>
          </a:p>
          <a:p>
            <a:pPr algn="ctr"/>
            <a:r>
              <a:rPr lang="en-US" dirty="0">
                <a:latin typeface="+mn-ea"/>
              </a:rPr>
              <a:t>Posterior</a:t>
            </a:r>
          </a:p>
        </p:txBody>
      </p:sp>
      <p:cxnSp>
        <p:nvCxnSpPr>
          <p:cNvPr id="12" name="直接箭头连接符 9">
            <a:extLst>
              <a:ext uri="{FF2B5EF4-FFF2-40B4-BE49-F238E27FC236}">
                <a16:creationId xmlns:a16="http://schemas.microsoft.com/office/drawing/2014/main" id="{0EE05B45-7440-432B-9E09-55056E69EB4A}"/>
              </a:ext>
            </a:extLst>
          </p:cNvPr>
          <p:cNvCxnSpPr/>
          <p:nvPr/>
        </p:nvCxnSpPr>
        <p:spPr>
          <a:xfrm flipV="1">
            <a:off x="946657" y="3408574"/>
            <a:ext cx="488776" cy="5545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166FBFE-1B61-4CB4-86D1-C1013A8D71A3}"/>
                  </a:ext>
                </a:extLst>
              </p:cNvPr>
              <p:cNvSpPr txBox="1"/>
              <p:nvPr/>
            </p:nvSpPr>
            <p:spPr>
              <a:xfrm>
                <a:off x="1036992" y="2782848"/>
                <a:ext cx="3092000" cy="1495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i="1">
                              <a:latin typeface="Cambria Math" panose="02040503050406030204" pitchFamily="18" charset="0"/>
                            </a:rPr>
                          </m:ctrlPr>
                        </m:eqArrPr>
                        <m:e>
                          <m:r>
                            <a:rPr lang="en-US" altLang="zh-CN" i="1">
                              <a:latin typeface="Cambria Math" panose="02040503050406030204" pitchFamily="18" charset="0"/>
                            </a:rPr>
                            <m:t>    </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𝐰</m:t>
                              </m:r>
                            </m:e>
                            <m:e>
                              <m:r>
                                <a:rPr lang="en-US" altLang="zh-CN" b="1">
                                  <a:latin typeface="Cambria Math" panose="02040503050406030204" pitchFamily="18" charset="0"/>
                                </a:rPr>
                                <m:t>𝐭</m:t>
                              </m:r>
                            </m:e>
                          </m:d>
                          <m:r>
                            <a:rPr lang="en-US" altLang="zh-CN" i="1">
                              <a:latin typeface="Cambria Math" panose="02040503050406030204" pitchFamily="18" charset="0"/>
                            </a:rPr>
                            <m:t>=&amp;</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𝐰</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𝐭</m:t>
                                  </m:r>
                                </m:e>
                                <m:e>
                                  <m:r>
                                    <a:rPr lang="en-US" altLang="zh-CN" b="1">
                                      <a:latin typeface="Cambria Math" panose="02040503050406030204" pitchFamily="18" charset="0"/>
                                    </a:rPr>
                                    <m:t>𝐰</m:t>
                                  </m:r>
                                </m:e>
                              </m:d>
                            </m:num>
                            <m:den>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𝐭</m:t>
                                  </m:r>
                                </m:e>
                              </m:d>
                            </m:den>
                          </m:f>
                        </m:e>
                        <m:e>
                          <m:r>
                            <a:rPr lang="en-US" altLang="zh-CN" i="1">
                              <a:latin typeface="Cambria Math" panose="02040503050406030204" pitchFamily="18" charset="0"/>
                            </a:rPr>
                            <m:t>∝&amp;</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𝐰</m:t>
                              </m:r>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e>
                                  <m:r>
                                    <a:rPr lang="en-US" altLang="zh-CN" b="1">
                                      <a:latin typeface="Cambria Math" panose="02040503050406030204" pitchFamily="18" charset="0"/>
                                    </a:rPr>
                                    <m:t>𝐰</m:t>
                                  </m:r>
                                </m:e>
                              </m:d>
                            </m:e>
                          </m:nary>
                        </m:e>
                      </m:eqArr>
                    </m:oMath>
                  </m:oMathPara>
                </a14:m>
                <a:endParaRPr lang="en-US" dirty="0"/>
              </a:p>
            </p:txBody>
          </p:sp>
        </mc:Choice>
        <mc:Fallback xmlns="">
          <p:sp>
            <p:nvSpPr>
              <p:cNvPr id="13" name="文本框 12">
                <a:extLst>
                  <a:ext uri="{FF2B5EF4-FFF2-40B4-BE49-F238E27FC236}">
                    <a16:creationId xmlns:a16="http://schemas.microsoft.com/office/drawing/2014/main" id="{1166FBFE-1B61-4CB4-86D1-C1013A8D71A3}"/>
                  </a:ext>
                </a:extLst>
              </p:cNvPr>
              <p:cNvSpPr txBox="1">
                <a:spLocks noRot="1" noChangeAspect="1" noMove="1" noResize="1" noEditPoints="1" noAdjustHandles="1" noChangeArrowheads="1" noChangeShapeType="1" noTextEdit="1"/>
              </p:cNvSpPr>
              <p:nvPr/>
            </p:nvSpPr>
            <p:spPr>
              <a:xfrm>
                <a:off x="1036992" y="2782848"/>
                <a:ext cx="3092000" cy="149528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33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97A0E-A9A3-4197-81DC-BE2ECC920D08}"/>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p:sp>
        <p:nvSpPr>
          <p:cNvPr id="3" name="Title 2">
            <a:extLst>
              <a:ext uri="{FF2B5EF4-FFF2-40B4-BE49-F238E27FC236}">
                <a16:creationId xmlns:a16="http://schemas.microsoft.com/office/drawing/2014/main" id="{319B2082-1AE5-43F0-BD1E-4E4F39D63E4F}"/>
              </a:ext>
            </a:extLst>
          </p:cNvPr>
          <p:cNvSpPr>
            <a:spLocks noGrp="1"/>
          </p:cNvSpPr>
          <p:nvPr>
            <p:ph type="title"/>
          </p:nvPr>
        </p:nvSpPr>
        <p:spPr/>
        <p:txBody>
          <a:bodyPr/>
          <a:lstStyle/>
          <a:p>
            <a:r>
              <a:rPr lang="zh-CN" altLang="en-US" dirty="0"/>
              <a:t>最大后验估计</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ADF36A8-3398-4A33-8BA0-B8A5E32B07F0}"/>
                  </a:ext>
                </a:extLst>
              </p:cNvPr>
              <p:cNvSpPr>
                <a:spLocks noGrp="1"/>
              </p:cNvSpPr>
              <p:nvPr>
                <p:ph sz="quarter" idx="13"/>
              </p:nvPr>
            </p:nvSpPr>
            <p:spPr/>
            <p:txBody>
              <a:bodyPr>
                <a:noAutofit/>
              </a:bodyPr>
              <a:lstStyle/>
              <a:p>
                <a:pPr>
                  <a:lnSpc>
                    <a:spcPct val="100000"/>
                  </a:lnSpc>
                </a:pPr>
                <a:r>
                  <a:rPr lang="zh-CN" altLang="en-US" sz="2000" dirty="0"/>
                  <a:t>模型参数</a:t>
                </a:r>
                <a14:m>
                  <m:oMath xmlns:m="http://schemas.openxmlformats.org/officeDocument/2006/math">
                    <m:r>
                      <a:rPr lang="en-US" altLang="zh-CN" sz="2000" b="1" i="0" dirty="0" smtClean="0">
                        <a:latin typeface="Cambria Math" panose="02040503050406030204" pitchFamily="18" charset="0"/>
                      </a:rPr>
                      <m:t>𝐰</m:t>
                    </m:r>
                  </m:oMath>
                </a14:m>
                <a:r>
                  <a:rPr lang="zh-CN" altLang="en-US" sz="2000" dirty="0"/>
                  <a:t>最大后验</a:t>
                </a:r>
                <a:r>
                  <a:rPr lang="en-US" altLang="zh-CN" sz="2000" dirty="0"/>
                  <a:t>(</a:t>
                </a:r>
                <a:r>
                  <a:rPr lang="en-US" altLang="zh-CN" sz="2000" dirty="0">
                    <a:solidFill>
                      <a:schemeClr val="accent1"/>
                    </a:solidFill>
                  </a:rPr>
                  <a:t>Maximum A Posteriori,</a:t>
                </a:r>
                <a:r>
                  <a:rPr lang="zh-CN" altLang="en-US" sz="2000" dirty="0">
                    <a:solidFill>
                      <a:schemeClr val="accent1"/>
                    </a:solidFill>
                  </a:rPr>
                  <a:t> </a:t>
                </a:r>
                <a:r>
                  <a:rPr lang="en-US" altLang="zh-CN" sz="2000" dirty="0">
                    <a:solidFill>
                      <a:schemeClr val="accent1"/>
                    </a:solidFill>
                  </a:rPr>
                  <a:t>MAP</a:t>
                </a:r>
                <a:r>
                  <a:rPr lang="en-US" altLang="zh-CN" sz="2000" dirty="0"/>
                  <a:t>)</a:t>
                </a:r>
                <a:r>
                  <a:rPr lang="zh-CN" altLang="en-US" sz="2000" dirty="0"/>
                  <a:t>估计</a:t>
                </a:r>
                <a:br>
                  <a:rPr lang="en-US" altLang="zh-CN" sz="2000" dirty="0"/>
                </a:br>
                <a:r>
                  <a:rPr lang="en-US" altLang="zh-CN" sz="1000" dirty="0"/>
                  <a:t> </a:t>
                </a:r>
                <a:br>
                  <a:rPr lang="en-US" altLang="zh-CN" sz="2000" dirty="0"/>
                </a:br>
                <a:endParaRPr lang="en-US" altLang="zh-CN" sz="2000" dirty="0"/>
              </a:p>
              <a:p>
                <a:pPr>
                  <a:lnSpc>
                    <a:spcPct val="100000"/>
                  </a:lnSpc>
                </a:pPr>
                <a:endParaRPr lang="en-US" altLang="zh-CN" sz="2000" dirty="0"/>
              </a:p>
              <a:p>
                <a:pPr>
                  <a:lnSpc>
                    <a:spcPct val="100000"/>
                  </a:lnSpc>
                </a:pPr>
                <a:endParaRPr lang="en-US" altLang="zh-CN" sz="2000" dirty="0"/>
              </a:p>
              <a:p>
                <a:pPr>
                  <a:lnSpc>
                    <a:spcPct val="100000"/>
                  </a:lnSpc>
                </a:pPr>
                <a:endParaRPr lang="en-US" altLang="zh-CN" sz="2000" dirty="0"/>
              </a:p>
              <a:p>
                <a:pPr>
                  <a:lnSpc>
                    <a:spcPct val="100000"/>
                  </a:lnSpc>
                </a:pPr>
                <a:endParaRPr lang="en-US" altLang="zh-CN" sz="2000" dirty="0"/>
              </a:p>
              <a:p>
                <a:pPr>
                  <a:lnSpc>
                    <a:spcPct val="100000"/>
                  </a:lnSpc>
                </a:pPr>
                <a:endParaRPr lang="en-US" altLang="zh-CN" sz="2000" dirty="0"/>
              </a:p>
              <a:p>
                <a:pPr>
                  <a:lnSpc>
                    <a:spcPct val="100000"/>
                  </a:lnSpc>
                </a:pP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等价于 </a:t>
                </a:r>
                <a14:m>
                  <m:oMath xmlns:m="http://schemas.openxmlformats.org/officeDocument/2006/math">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1" i="0" smtClean="0">
                            <a:latin typeface="Cambria Math" panose="02040503050406030204" pitchFamily="18" charset="0"/>
                          </a:rPr>
                          <m:t>𝐰</m:t>
                        </m:r>
                      </m:lim>
                    </m:limLow>
                    <m:f>
                      <m:fPr>
                        <m:ctrlPr>
                          <a:rPr lang="zh-CN" altLang="zh-CN" sz="2000" i="1">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num>
                      <m:den>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𝛼</m:t>
                            </m:r>
                          </m:e>
                          <m:sup>
                            <m:r>
                              <a:rPr lang="en-US" altLang="zh-CN" sz="2000" i="1">
                                <a:latin typeface="Cambria Math" panose="02040503050406030204" pitchFamily="18" charset="0"/>
                              </a:rPr>
                              <m:t>𝑑</m:t>
                            </m:r>
                          </m:sup>
                        </m:sSup>
                      </m:den>
                    </m:f>
                    <m:sSup>
                      <m:sSupPr>
                        <m:ctrlPr>
                          <a:rPr lang="en-US" altLang="zh-CN" sz="2000" b="0" i="1" smtClean="0">
                            <a:latin typeface="Cambria Math" panose="02040503050406030204" pitchFamily="18" charset="0"/>
                          </a:rPr>
                        </m:ctrlPr>
                      </m:sSupPr>
                      <m:e>
                        <m:d>
                          <m:dPr>
                            <m:begChr m:val="‖"/>
                            <m:endChr m:val="‖"/>
                            <m:ctrlPr>
                              <a:rPr lang="en-US" altLang="zh-CN" sz="2000" i="1" smtClean="0">
                                <a:latin typeface="Cambria Math" panose="02040503050406030204" pitchFamily="18" charset="0"/>
                              </a:rPr>
                            </m:ctrlPr>
                          </m:dPr>
                          <m:e>
                            <m:r>
                              <a:rPr lang="en-US" altLang="zh-CN" sz="2000" b="1" i="1">
                                <a:latin typeface="Cambria Math" panose="02040503050406030204" pitchFamily="18" charset="0"/>
                              </a:rPr>
                              <m:t>𝐰</m:t>
                            </m:r>
                          </m:e>
                        </m:d>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zh-CN"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𝐰</m:t>
                                    </m:r>
                                  </m:e>
                                  <m:sup>
                                    <m:r>
                                      <a:rPr lang="en-US" altLang="zh-CN" sz="2000">
                                        <a:latin typeface="Cambria Math" panose="02040503050406030204" pitchFamily="18" charset="0"/>
                                      </a:rPr>
                                      <m:t>⊤</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e>
                          <m:sup>
                            <m:r>
                              <a:rPr lang="en-US" altLang="zh-CN" sz="2000" i="1">
                                <a:latin typeface="Cambria Math" panose="02040503050406030204" pitchFamily="18" charset="0"/>
                              </a:rPr>
                              <m:t>2</m:t>
                            </m:r>
                          </m:sup>
                        </m:sSup>
                      </m:e>
                    </m:nary>
                  </m:oMath>
                </a14:m>
                <a:r>
                  <a:rPr lang="en-US" altLang="zh-CN" sz="2000" dirty="0"/>
                  <a:t>    </a:t>
                </a:r>
                <a:r>
                  <a:rPr lang="zh-CN" altLang="en-US" sz="2000" dirty="0"/>
                  <a:t>即平方损失的岭回归</a:t>
                </a:r>
                <a:endParaRPr lang="en-US" altLang="zh-CN" sz="2000" dirty="0"/>
              </a:p>
              <a:p>
                <a:endParaRPr lang="zh-CN" altLang="zh-CN" dirty="0"/>
              </a:p>
              <a:p>
                <a:pPr marL="0" indent="0">
                  <a:buNone/>
                </a:pPr>
                <a:endParaRPr lang="en-US" altLang="zh-CN" sz="2000" dirty="0"/>
              </a:p>
            </p:txBody>
          </p:sp>
        </mc:Choice>
        <mc:Fallback xmlns="">
          <p:sp>
            <p:nvSpPr>
              <p:cNvPr id="4" name="Content Placeholder 3">
                <a:extLst>
                  <a:ext uri="{FF2B5EF4-FFF2-40B4-BE49-F238E27FC236}">
                    <a16:creationId xmlns:a16="http://schemas.microsoft.com/office/drawing/2014/main" id="{AADF36A8-3398-4A33-8BA0-B8A5E32B07F0}"/>
                  </a:ext>
                </a:extLst>
              </p:cNvPr>
              <p:cNvSpPr>
                <a:spLocks noGrp="1" noRot="1" noChangeAspect="1" noMove="1" noResize="1" noEditPoints="1" noAdjustHandles="1" noChangeArrowheads="1" noChangeShapeType="1" noTextEdit="1"/>
              </p:cNvSpPr>
              <p:nvPr>
                <p:ph sz="quarter" idx="13"/>
              </p:nvPr>
            </p:nvSpPr>
            <p:spPr>
              <a:blipFill>
                <a:blip r:embed="rId4"/>
                <a:stretch>
                  <a:fillRect l="-749" t="-608"/>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73DE2CA2-3B2F-400E-8FA3-FDAC5D1FEB12}"/>
              </a:ext>
            </a:extLst>
          </p:cNvPr>
          <p:cNvSpPr>
            <a:spLocks noGrp="1"/>
          </p:cNvSpPr>
          <p:nvPr>
            <p:ph type="ftr" sz="quarter" idx="11"/>
          </p:nvPr>
        </p:nvSpPr>
        <p:spPr/>
        <p:txBody>
          <a:bodyPr/>
          <a:lstStyle/>
          <a:p>
            <a:endParaRPr lang="zh-CN" altLang="en-US" dirty="0"/>
          </a:p>
        </p:txBody>
      </p:sp>
      <p:pic>
        <p:nvPicPr>
          <p:cNvPr id="6" name="图片 5">
            <a:extLst>
              <a:ext uri="{FF2B5EF4-FFF2-40B4-BE49-F238E27FC236}">
                <a16:creationId xmlns:a16="http://schemas.microsoft.com/office/drawing/2014/main" id="{71016907-0937-46C5-B9FD-CB46B11A6002}"/>
              </a:ext>
            </a:extLst>
          </p:cNvPr>
          <p:cNvPicPr>
            <a:picLocks noChangeAspect="1"/>
          </p:cNvPicPr>
          <p:nvPr/>
        </p:nvPicPr>
        <p:blipFill>
          <a:blip r:embed="rId5"/>
          <a:stretch>
            <a:fillRect/>
          </a:stretch>
        </p:blipFill>
        <p:spPr>
          <a:xfrm>
            <a:off x="5854114" y="1477725"/>
            <a:ext cx="3042702" cy="200096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0C781B-2386-4ED6-96C0-AA6C19994477}"/>
                  </a:ext>
                </a:extLst>
              </p:cNvPr>
              <p:cNvSpPr txBox="1"/>
              <p:nvPr/>
            </p:nvSpPr>
            <p:spPr>
              <a:xfrm>
                <a:off x="502443" y="1677880"/>
                <a:ext cx="5971443" cy="23335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b="1" i="1">
                              <a:latin typeface="Cambria Math" panose="02040503050406030204" pitchFamily="18" charset="0"/>
                            </a:rPr>
                            <m:t>𝐰</m:t>
                          </m:r>
                        </m:lim>
                      </m:limLow>
                      <m:r>
                        <a:rPr lang="en-US" altLang="zh-CN" i="1">
                          <a:latin typeface="Cambria Math" panose="02040503050406030204" pitchFamily="18" charset="0"/>
                        </a:rPr>
                        <m:t> </m:t>
                      </m:r>
                      <m:r>
                        <a:rPr lang="en-US" altLang="zh-CN" i="1">
                          <a:latin typeface="Cambria Math" panose="02040503050406030204" pitchFamily="18" charset="0"/>
                        </a:rPr>
                        <m:t>𝑝</m:t>
                      </m:r>
                      <m:d>
                        <m:dPr>
                          <m:ctrlPr>
                            <a:rPr lang="zh-CN" altLang="zh-CN" i="1">
                              <a:latin typeface="Cambria Math" panose="02040503050406030204" pitchFamily="18" charset="0"/>
                            </a:rPr>
                          </m:ctrlPr>
                        </m:dPr>
                        <m:e>
                          <m:r>
                            <a:rPr lang="en-US" altLang="zh-CN" b="1" i="1">
                              <a:latin typeface="Cambria Math" panose="02040503050406030204" pitchFamily="18" charset="0"/>
                            </a:rPr>
                            <m:t>𝐰</m:t>
                          </m:r>
                        </m:e>
                        <m:e>
                          <m:r>
                            <a:rPr lang="en-US" altLang="zh-CN" b="1" i="1">
                              <a:latin typeface="Cambria Math" panose="02040503050406030204" pitchFamily="18" charset="0"/>
                            </a:rPr>
                            <m:t>𝐭</m:t>
                          </m:r>
                        </m:e>
                      </m:d>
                      <m:r>
                        <a:rPr lang="en-US" altLang="zh-CN" i="1">
                          <a:latin typeface="Cambria Math" panose="02040503050406030204" pitchFamily="18" charset="0"/>
                        </a:rPr>
                        <m:t>=</m:t>
                      </m:r>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b="1" i="1">
                              <a:latin typeface="Cambria Math" panose="02040503050406030204" pitchFamily="18" charset="0"/>
                            </a:rPr>
                            <m:t>𝐰</m:t>
                          </m:r>
                        </m:lim>
                      </m:limLow>
                      <m:r>
                        <a:rPr lang="en-US" altLang="zh-CN" i="1">
                          <a:latin typeface="Cambria Math" panose="02040503050406030204" pitchFamily="18" charset="0"/>
                        </a:rPr>
                        <m:t> </m:t>
                      </m:r>
                      <m:r>
                        <a:rPr lang="en-US" altLang="zh-CN" i="1">
                          <a:latin typeface="Cambria Math" panose="02040503050406030204" pitchFamily="18" charset="0"/>
                        </a:rPr>
                        <m:t>𝑝</m:t>
                      </m:r>
                      <m:d>
                        <m:dPr>
                          <m:ctrlPr>
                            <a:rPr lang="zh-CN" altLang="zh-CN" i="1">
                              <a:latin typeface="Cambria Math" panose="02040503050406030204" pitchFamily="18" charset="0"/>
                            </a:rPr>
                          </m:ctrlPr>
                        </m:dPr>
                        <m:e>
                          <m:r>
                            <a:rPr lang="en-US" altLang="zh-CN" b="1" i="1">
                              <a:latin typeface="Cambria Math" panose="02040503050406030204" pitchFamily="18" charset="0"/>
                            </a:rPr>
                            <m:t>𝐰</m:t>
                          </m:r>
                          <m:r>
                            <a:rPr lang="en-US" altLang="zh-CN" i="1">
                              <a:latin typeface="Cambria Math" panose="02040503050406030204" pitchFamily="18" charset="0"/>
                            </a:rPr>
                            <m:t>,</m:t>
                          </m:r>
                          <m:r>
                            <a:rPr lang="en-US" altLang="zh-CN" b="1" i="1">
                              <a:latin typeface="Cambria Math" panose="02040503050406030204" pitchFamily="18" charset="0"/>
                            </a:rPr>
                            <m:t>𝐭</m:t>
                          </m:r>
                        </m:e>
                      </m:d>
                      <m:r>
                        <a:rPr lang="en-US" altLang="zh-CN" i="1">
                          <a:latin typeface="Cambria Math" panose="02040503050406030204" pitchFamily="18" charset="0"/>
                        </a:rPr>
                        <m:t>=</m:t>
                      </m:r>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r>
                            <a:rPr lang="en-US" altLang="zh-CN">
                              <a:latin typeface="Cambria Math" panose="02040503050406030204" pitchFamily="18" charset="0"/>
                            </a:rPr>
                            <m:t> </m:t>
                          </m:r>
                        </m:e>
                        <m:lim>
                          <m:r>
                            <a:rPr lang="en-US" altLang="zh-CN" b="1" i="1">
                              <a:latin typeface="Cambria Math" panose="02040503050406030204" pitchFamily="18" charset="0"/>
                            </a:rPr>
                            <m:t>𝐰</m:t>
                          </m:r>
                        </m:lim>
                      </m:limLow>
                      <m:r>
                        <a:rPr lang="en-US" altLang="zh-CN" i="1">
                          <a:latin typeface="Cambria Math" panose="02040503050406030204" pitchFamily="18" charset="0"/>
                        </a:rPr>
                        <m:t>𝑝</m:t>
                      </m:r>
                      <m:d>
                        <m:dPr>
                          <m:ctrlPr>
                            <a:rPr lang="zh-CN" altLang="zh-CN" i="1">
                              <a:latin typeface="Cambria Math" panose="02040503050406030204" pitchFamily="18" charset="0"/>
                            </a:rPr>
                          </m:ctrlPr>
                        </m:dPr>
                        <m:e>
                          <m:r>
                            <a:rPr lang="en-US" altLang="zh-CN" b="1" i="1">
                              <a:latin typeface="Cambria Math" panose="02040503050406030204" pitchFamily="18" charset="0"/>
                            </a:rPr>
                            <m:t>𝐰</m:t>
                          </m:r>
                        </m:e>
                      </m:d>
                      <m:r>
                        <a:rPr lang="en-US" altLang="zh-CN" i="1">
                          <a:latin typeface="Cambria Math" panose="02040503050406030204" pitchFamily="18" charset="0"/>
                        </a:rPr>
                        <m:t>𝑝</m:t>
                      </m:r>
                      <m:d>
                        <m:dPr>
                          <m:ctrlPr>
                            <a:rPr lang="zh-CN" altLang="zh-CN" i="1">
                              <a:latin typeface="Cambria Math" panose="02040503050406030204" pitchFamily="18" charset="0"/>
                            </a:rPr>
                          </m:ctrlPr>
                        </m:dPr>
                        <m:e>
                          <m:r>
                            <a:rPr lang="en-US" altLang="zh-CN" b="1" i="1">
                              <a:latin typeface="Cambria Math" panose="02040503050406030204" pitchFamily="18" charset="0"/>
                            </a:rPr>
                            <m:t>𝐭</m:t>
                          </m:r>
                        </m:e>
                        <m:e>
                          <m:r>
                            <a:rPr lang="en-US" altLang="zh-CN" b="1" i="1">
                              <a:latin typeface="Cambria Math" panose="02040503050406030204" pitchFamily="18" charset="0"/>
                            </a:rPr>
                            <m:t>𝐰</m:t>
                          </m:r>
                        </m:e>
                      </m:d>
                    </m:oMath>
                    <m:oMath xmlns:m="http://schemas.openxmlformats.org/officeDocument/2006/math">
                      <m:eqArr>
                        <m:eqArrPr>
                          <m:ctrlPr>
                            <a:rPr lang="zh-CN" altLang="zh-CN" sz="1400" i="1">
                              <a:latin typeface="Cambria Math" panose="02040503050406030204" pitchFamily="18" charset="0"/>
                            </a:rPr>
                          </m:ctrlPr>
                        </m:eqArrPr>
                        <m:e>
                          <m:r>
                            <a:rPr lang="en-US" altLang="zh-CN" sz="1400" i="1">
                              <a:latin typeface="Cambria Math" panose="02040503050406030204" pitchFamily="18" charset="0"/>
                            </a:rPr>
                            <m:t>𝑝</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𝐰</m:t>
                              </m:r>
                            </m:e>
                          </m:d>
                          <m:r>
                            <a:rPr lang="en-US" altLang="zh-CN" sz="1400" i="1">
                              <a:latin typeface="Cambria Math" panose="02040503050406030204" pitchFamily="18" charset="0"/>
                            </a:rPr>
                            <m:t>𝑝</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𝐭</m:t>
                              </m:r>
                            </m:e>
                            <m:e>
                              <m:r>
                                <a:rPr lang="en-US" altLang="zh-CN" sz="1400" b="1" i="1">
                                  <a:latin typeface="Cambria Math" panose="02040503050406030204" pitchFamily="18" charset="0"/>
                                </a:rPr>
                                <m:t>𝐰</m:t>
                              </m:r>
                            </m:e>
                          </m:d>
                          <m:r>
                            <a:rPr lang="en-US" altLang="zh-CN" sz="1400" i="1">
                              <a:latin typeface="Cambria Math" panose="02040503050406030204" pitchFamily="18" charset="0"/>
                            </a:rPr>
                            <m:t>=&amp;</m:t>
                          </m:r>
                          <m:r>
                            <a:rPr lang="en-US" altLang="zh-CN" sz="1400" i="1">
                              <a:latin typeface="Cambria Math" panose="02040503050406030204" pitchFamily="18" charset="0"/>
                            </a:rPr>
                            <m:t>𝑝</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𝐰</m:t>
                              </m:r>
                            </m:e>
                            <m:e>
                              <m:r>
                                <a:rPr lang="en-US" altLang="zh-CN" sz="1400" i="1">
                                  <a:latin typeface="Cambria Math" panose="02040503050406030204" pitchFamily="18" charset="0"/>
                                </a:rPr>
                                <m:t>𝛼</m:t>
                              </m:r>
                            </m:e>
                          </m:d>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𝑁</m:t>
                              </m:r>
                            </m:sup>
                            <m:e>
                              <m:r>
                                <a:rPr lang="en-US" altLang="zh-CN" sz="1400" i="1">
                                  <a:latin typeface="Cambria Math" panose="02040503050406030204" pitchFamily="18" charset="0"/>
                                </a:rPr>
                                <m:t>𝑝</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𝑖</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r>
                                    <a:rPr lang="en-US" altLang="zh-CN" sz="1400" b="1" i="1">
                                      <a:latin typeface="Cambria Math" panose="02040503050406030204" pitchFamily="18" charset="0"/>
                                    </a:rPr>
                                    <m:t>𝐰</m:t>
                                  </m:r>
                                  <m:r>
                                    <a:rPr lang="en-US" altLang="zh-CN" sz="1400" i="1">
                                      <a:latin typeface="Cambria Math" panose="02040503050406030204" pitchFamily="18" charset="0"/>
                                    </a:rPr>
                                    <m:t>,</m:t>
                                  </m:r>
                                  <m:sSup>
                                    <m:sSupPr>
                                      <m:ctrlPr>
                                        <a:rPr lang="zh-CN" altLang="zh-CN" sz="1400" b="1" i="1">
                                          <a:latin typeface="Cambria Math" panose="02040503050406030204" pitchFamily="18" charset="0"/>
                                        </a:rPr>
                                      </m:ctrlPr>
                                    </m:sSupPr>
                                    <m:e>
                                      <m:r>
                                        <a:rPr lang="en-US" altLang="zh-CN" sz="1400" i="1">
                                          <a:latin typeface="Cambria Math" panose="02040503050406030204" pitchFamily="18" charset="0"/>
                                        </a:rPr>
                                        <m:t>𝜎</m:t>
                                      </m:r>
                                    </m:e>
                                    <m:sup>
                                      <m:r>
                                        <a:rPr lang="en-US" altLang="zh-CN" sz="1400" i="1">
                                          <a:latin typeface="Cambria Math" panose="02040503050406030204" pitchFamily="18" charset="0"/>
                                        </a:rPr>
                                        <m:t>2</m:t>
                                      </m:r>
                                    </m:sup>
                                  </m:sSup>
                                </m:e>
                              </m:d>
                            </m:e>
                          </m:nary>
                        </m:e>
                        <m:e>
                          <m:r>
                            <a:rPr lang="en-US" altLang="zh-CN" sz="1400" i="1">
                              <a:latin typeface="Cambria Math" panose="02040503050406030204" pitchFamily="18" charset="0"/>
                            </a:rPr>
                            <m:t>=&amp;</m:t>
                          </m:r>
                          <m:r>
                            <a:rPr lang="en-US" altLang="zh-CN" sz="1400" i="1">
                              <a:latin typeface="Cambria Math" panose="02040503050406030204" pitchFamily="18" charset="0"/>
                            </a:rPr>
                            <m:t>𝒩</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𝐰</m:t>
                              </m:r>
                            </m:e>
                            <m:e>
                              <m:r>
                                <a:rPr lang="en-US" altLang="zh-CN" sz="1400" b="1" i="1">
                                  <a:latin typeface="Cambria Math" panose="02040503050406030204" pitchFamily="18" charset="0"/>
                                </a:rPr>
                                <m:t>𝟎</m:t>
                              </m:r>
                              <m:r>
                                <a:rPr lang="en-US" altLang="zh-CN" sz="1400" i="1">
                                  <a:latin typeface="Cambria Math" panose="02040503050406030204" pitchFamily="18" charset="0"/>
                                </a:rPr>
                                <m:t>,</m:t>
                              </m:r>
                              <m:r>
                                <a:rPr lang="en-US" altLang="zh-CN" sz="1400" i="1">
                                  <a:latin typeface="Cambria Math" panose="02040503050406030204" pitchFamily="18" charset="0"/>
                                </a:rPr>
                                <m:t>𝛼</m:t>
                              </m:r>
                            </m:e>
                          </m:d>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𝑁</m:t>
                              </m:r>
                            </m:sup>
                            <m:e>
                              <m:r>
                                <a:rPr lang="en-US" altLang="zh-CN" sz="1400" i="1">
                                  <a:latin typeface="Cambria Math" panose="02040503050406030204" pitchFamily="18" charset="0"/>
                                </a:rPr>
                                <m:t>𝒩</m:t>
                              </m:r>
                            </m:e>
                          </m:nary>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𝑖</m:t>
                                  </m:r>
                                </m:sub>
                              </m:sSub>
                            </m:e>
                            <m:e>
                              <m:sSup>
                                <m:sSupPr>
                                  <m:ctrlPr>
                                    <a:rPr lang="zh-CN" altLang="zh-CN" sz="1400" b="1" i="1">
                                      <a:latin typeface="Cambria Math" panose="02040503050406030204" pitchFamily="18" charset="0"/>
                                    </a:rPr>
                                  </m:ctrlPr>
                                </m:sSupPr>
                                <m:e>
                                  <m:r>
                                    <a:rPr lang="en-US" altLang="zh-CN" sz="1400" b="1" i="1">
                                      <a:latin typeface="Cambria Math" panose="02040503050406030204" pitchFamily="18" charset="0"/>
                                    </a:rPr>
                                    <m:t>𝐰</m:t>
                                  </m:r>
                                </m:e>
                                <m:sup>
                                  <m:r>
                                    <a:rPr lang="en-US" altLang="zh-CN" sz="1400">
                                      <a:latin typeface="Cambria Math" panose="02040503050406030204" pitchFamily="18" charset="0"/>
                                    </a:rPr>
                                    <m:t>⊤</m:t>
                                  </m:r>
                                </m:sup>
                              </m:sSup>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p>
                                <m:sSupPr>
                                  <m:ctrlPr>
                                    <a:rPr lang="zh-CN" altLang="zh-CN" sz="1400" b="1" i="1">
                                      <a:latin typeface="Cambria Math" panose="02040503050406030204" pitchFamily="18" charset="0"/>
                                    </a:rPr>
                                  </m:ctrlPr>
                                </m:sSupPr>
                                <m:e>
                                  <m:r>
                                    <a:rPr lang="en-US" altLang="zh-CN" sz="1400" i="1">
                                      <a:latin typeface="Cambria Math" panose="02040503050406030204" pitchFamily="18" charset="0"/>
                                    </a:rPr>
                                    <m:t>𝜎</m:t>
                                  </m:r>
                                </m:e>
                                <m:sup>
                                  <m:r>
                                    <a:rPr lang="en-US" altLang="zh-CN" sz="1400" i="1">
                                      <a:latin typeface="Cambria Math" panose="02040503050406030204" pitchFamily="18" charset="0"/>
                                    </a:rPr>
                                    <m:t>2</m:t>
                                  </m:r>
                                </m:sup>
                              </m:sSup>
                            </m:e>
                          </m:d>
                        </m:e>
                        <m:e>
                          <m:r>
                            <a:rPr lang="en-US" altLang="zh-CN" sz="1400" i="1">
                              <a:latin typeface="Cambria Math" panose="02040503050406030204" pitchFamily="18" charset="0"/>
                            </a:rPr>
                            <m:t>=&amp;</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ad>
                                <m:radPr>
                                  <m:degHide m:val="on"/>
                                  <m:ctrlPr>
                                    <a:rPr lang="zh-CN" altLang="zh-CN" sz="1400" i="1">
                                      <a:latin typeface="Cambria Math" panose="02040503050406030204" pitchFamily="18" charset="0"/>
                                    </a:rPr>
                                  </m:ctrlPr>
                                </m:radPr>
                                <m:deg/>
                                <m:e>
                                  <m:sSup>
                                    <m:sSupPr>
                                      <m:ctrlPr>
                                        <a:rPr lang="zh-CN" altLang="zh-CN" sz="1400" i="1">
                                          <a:latin typeface="Cambria Math" panose="02040503050406030204" pitchFamily="18" charset="0"/>
                                        </a:rPr>
                                      </m:ctrlPr>
                                    </m:sSupPr>
                                    <m:e>
                                      <m:d>
                                        <m:dPr>
                                          <m:ctrlPr>
                                            <a:rPr lang="zh-CN" altLang="zh-CN" sz="1400" i="1">
                                              <a:latin typeface="Cambria Math" panose="02040503050406030204" pitchFamily="18" charset="0"/>
                                            </a:rPr>
                                          </m:ctrlPr>
                                        </m:dPr>
                                        <m:e>
                                          <m:r>
                                            <a:rPr lang="en-US" altLang="zh-CN" sz="1400" i="1">
                                              <a:latin typeface="Cambria Math" panose="02040503050406030204" pitchFamily="18" charset="0"/>
                                            </a:rPr>
                                            <m:t>2</m:t>
                                          </m:r>
                                          <m:r>
                                            <a:rPr lang="en-US" altLang="zh-CN" sz="1400" i="1">
                                              <a:latin typeface="Cambria Math" panose="02040503050406030204" pitchFamily="18" charset="0"/>
                                            </a:rPr>
                                            <m:t>𝜋𝛼</m:t>
                                          </m:r>
                                        </m:e>
                                      </m:d>
                                    </m:e>
                                    <m:sup>
                                      <m:r>
                                        <a:rPr lang="en-US" altLang="zh-CN" sz="1400" i="1">
                                          <a:latin typeface="Cambria Math" panose="02040503050406030204" pitchFamily="18" charset="0"/>
                                        </a:rPr>
                                        <m:t>𝑑</m:t>
                                      </m:r>
                                    </m:sup>
                                  </m:sSup>
                                </m:e>
                              </m:rad>
                            </m:den>
                          </m:f>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exp</m:t>
                              </m:r>
                            </m:fName>
                            <m:e>
                              <m:d>
                                <m:dPr>
                                  <m:ctrlPr>
                                    <a:rPr lang="zh-CN" altLang="zh-CN" sz="1400" i="1">
                                      <a:latin typeface="Cambria Math" panose="02040503050406030204" pitchFamily="18" charset="0"/>
                                    </a:rPr>
                                  </m:ctrlPr>
                                </m:dPr>
                                <m:e>
                                  <m:r>
                                    <a:rPr lang="en-US" altLang="zh-CN" sz="1400" i="1">
                                      <a:latin typeface="Cambria Math" panose="02040503050406030204" pitchFamily="18" charset="0"/>
                                    </a:rPr>
                                    <m:t>−</m:t>
                                  </m:r>
                                  <m:f>
                                    <m:fPr>
                                      <m:ctrlPr>
                                        <a:rPr lang="zh-CN" altLang="zh-CN" sz="1400" b="1" i="1">
                                          <a:latin typeface="Cambria Math" panose="02040503050406030204" pitchFamily="18" charset="0"/>
                                        </a:rPr>
                                      </m:ctrlPr>
                                    </m:fPr>
                                    <m:num>
                                      <m:sSup>
                                        <m:sSupPr>
                                          <m:ctrlPr>
                                            <a:rPr lang="zh-CN" altLang="zh-CN" sz="1400" b="1" i="1">
                                              <a:latin typeface="Cambria Math" panose="02040503050406030204" pitchFamily="18" charset="0"/>
                                            </a:rPr>
                                          </m:ctrlPr>
                                        </m:sSupPr>
                                        <m:e>
                                          <m:r>
                                            <a:rPr lang="en-US" altLang="zh-CN" sz="1400" b="1" i="1">
                                              <a:latin typeface="Cambria Math" panose="02040503050406030204" pitchFamily="18" charset="0"/>
                                            </a:rPr>
                                            <m:t>𝐰</m:t>
                                          </m:r>
                                        </m:e>
                                        <m:sup>
                                          <m:r>
                                            <a:rPr lang="en-US" altLang="zh-CN" sz="1400">
                                              <a:latin typeface="Cambria Math" panose="02040503050406030204" pitchFamily="18" charset="0"/>
                                            </a:rPr>
                                            <m:t>⊤</m:t>
                                          </m:r>
                                        </m:sup>
                                      </m:sSup>
                                      <m:r>
                                        <a:rPr lang="en-US" altLang="zh-CN" sz="1400" b="1" i="1">
                                          <a:latin typeface="Cambria Math" panose="02040503050406030204" pitchFamily="18" charset="0"/>
                                        </a:rPr>
                                        <m:t>𝐰</m:t>
                                      </m:r>
                                    </m:num>
                                    <m:den>
                                      <m:r>
                                        <a:rPr lang="en-US" altLang="zh-CN" sz="1400" i="1">
                                          <a:latin typeface="Cambria Math" panose="02040503050406030204" pitchFamily="18" charset="0"/>
                                        </a:rPr>
                                        <m:t>2</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𝛼</m:t>
                                          </m:r>
                                        </m:e>
                                        <m:sup>
                                          <m:r>
                                            <a:rPr lang="en-US" altLang="zh-CN" sz="1400" i="1">
                                              <a:latin typeface="Cambria Math" panose="02040503050406030204" pitchFamily="18" charset="0"/>
                                            </a:rPr>
                                            <m:t>𝑑</m:t>
                                          </m:r>
                                        </m:sup>
                                      </m:sSup>
                                    </m:den>
                                  </m:f>
                                </m:e>
                              </m:d>
                            </m:e>
                          </m:func>
                          <m:nary>
                            <m:naryPr>
                              <m:chr m:val="∏"/>
                              <m:ctrlPr>
                                <a:rPr lang="zh-CN" altLang="en-US" sz="1400" b="1"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𝑁</m:t>
                              </m:r>
                            </m:sup>
                            <m:e>
                              <m:f>
                                <m:fPr>
                                  <m:ctrlPr>
                                    <a:rPr lang="zh-CN" altLang="zh-CN" sz="1400" b="1" i="1">
                                      <a:latin typeface="Cambria Math" panose="02040503050406030204" pitchFamily="18" charset="0"/>
                                    </a:rPr>
                                  </m:ctrlPr>
                                </m:fPr>
                                <m:num>
                                  <m:r>
                                    <a:rPr lang="en-US" altLang="zh-CN" sz="1400" i="1">
                                      <a:latin typeface="Cambria Math" panose="02040503050406030204" pitchFamily="18" charset="0"/>
                                    </a:rPr>
                                    <m:t>1</m:t>
                                  </m:r>
                                </m:num>
                                <m:den>
                                  <m:rad>
                                    <m:radPr>
                                      <m:degHide m:val="on"/>
                                      <m:ctrlPr>
                                        <a:rPr lang="zh-CN" altLang="zh-CN" sz="1400" i="1">
                                          <a:latin typeface="Cambria Math" panose="02040503050406030204" pitchFamily="18" charset="0"/>
                                        </a:rPr>
                                      </m:ctrlPr>
                                    </m:radPr>
                                    <m:deg/>
                                    <m:e>
                                      <m:r>
                                        <a:rPr lang="en-US" altLang="zh-CN" sz="1400" i="1">
                                          <a:latin typeface="Cambria Math" panose="02040503050406030204" pitchFamily="18" charset="0"/>
                                        </a:rPr>
                                        <m:t>2</m:t>
                                      </m:r>
                                      <m:r>
                                        <a:rPr lang="en-US" altLang="zh-CN" sz="1400" i="1">
                                          <a:latin typeface="Cambria Math" panose="02040503050406030204" pitchFamily="18" charset="0"/>
                                        </a:rPr>
                                        <m:t>𝜋</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𝜎</m:t>
                                          </m:r>
                                        </m:e>
                                        <m:sup>
                                          <m:r>
                                            <a:rPr lang="en-US" altLang="zh-CN" sz="1400" i="1">
                                              <a:latin typeface="Cambria Math" panose="02040503050406030204" pitchFamily="18" charset="0"/>
                                            </a:rPr>
                                            <m:t>2</m:t>
                                          </m:r>
                                        </m:sup>
                                      </m:sSup>
                                    </m:e>
                                  </m:rad>
                                </m:den>
                              </m:f>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exp</m:t>
                                  </m:r>
                                </m:fName>
                                <m:e>
                                  <m:d>
                                    <m:dPr>
                                      <m:ctrlPr>
                                        <a:rPr lang="zh-CN" altLang="zh-CN" sz="1400" i="1">
                                          <a:latin typeface="Cambria Math" panose="02040503050406030204" pitchFamily="18" charset="0"/>
                                        </a:rPr>
                                      </m:ctrlPr>
                                    </m:dPr>
                                    <m:e>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sSup>
                                            <m:sSupPr>
                                              <m:ctrlPr>
                                                <a:rPr lang="zh-CN" altLang="zh-CN" sz="1400" b="1" i="1">
                                                  <a:latin typeface="Cambria Math" panose="02040503050406030204" pitchFamily="18" charset="0"/>
                                                </a:rPr>
                                              </m:ctrlPr>
                                            </m:sSupPr>
                                            <m:e>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p>
                                                    <m:sSupPr>
                                                      <m:ctrlPr>
                                                        <a:rPr lang="zh-CN" altLang="zh-CN" sz="1400" b="1" i="1">
                                                          <a:latin typeface="Cambria Math" panose="02040503050406030204" pitchFamily="18" charset="0"/>
                                                        </a:rPr>
                                                      </m:ctrlPr>
                                                    </m:sSupPr>
                                                    <m:e>
                                                      <m:r>
                                                        <a:rPr lang="en-US" altLang="zh-CN" sz="1400" b="1" i="1">
                                                          <a:latin typeface="Cambria Math" panose="02040503050406030204" pitchFamily="18" charset="0"/>
                                                        </a:rPr>
                                                        <m:t>𝐰</m:t>
                                                      </m:r>
                                                    </m:e>
                                                    <m:sup>
                                                      <m:r>
                                                        <a:rPr lang="en-US" altLang="zh-CN" sz="1400">
                                                          <a:latin typeface="Cambria Math" panose="02040503050406030204" pitchFamily="18" charset="0"/>
                                                        </a:rPr>
                                                        <m:t>⊤</m:t>
                                                      </m:r>
                                                    </m:sup>
                                                  </m:sSup>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𝜎</m:t>
                                              </m:r>
                                            </m:e>
                                            <m:sup>
                                              <m:r>
                                                <a:rPr lang="en-US" altLang="zh-CN" sz="1400" i="1">
                                                  <a:latin typeface="Cambria Math" panose="02040503050406030204" pitchFamily="18" charset="0"/>
                                                </a:rPr>
                                                <m:t>2</m:t>
                                              </m:r>
                                            </m:sup>
                                          </m:sSup>
                                        </m:den>
                                      </m:f>
                                    </m:e>
                                  </m:d>
                                </m:e>
                              </m:func>
                            </m:e>
                          </m:nary>
                        </m:e>
                      </m:eqArr>
                      <m:r>
                        <a:rPr lang="en-US" altLang="zh-CN" sz="1400">
                          <a:latin typeface="Cambria Math" panose="02040503050406030204" pitchFamily="18" charset="0"/>
                        </a:rPr>
                        <m:t> </m:t>
                      </m:r>
                    </m:oMath>
                  </m:oMathPara>
                </a14:m>
                <a:br>
                  <a:rPr lang="en-US" altLang="zh-CN" sz="1400" dirty="0"/>
                </a:br>
                <a:endParaRPr lang="en-US" dirty="0"/>
              </a:p>
            </p:txBody>
          </p:sp>
        </mc:Choice>
        <mc:Fallback xmlns="">
          <p:sp>
            <p:nvSpPr>
              <p:cNvPr id="7" name="文本框 6">
                <a:extLst>
                  <a:ext uri="{FF2B5EF4-FFF2-40B4-BE49-F238E27FC236}">
                    <a16:creationId xmlns:a16="http://schemas.microsoft.com/office/drawing/2014/main" id="{C10C781B-2386-4ED6-96C0-AA6C19994477}"/>
                  </a:ext>
                </a:extLst>
              </p:cNvPr>
              <p:cNvSpPr txBox="1">
                <a:spLocks noRot="1" noChangeAspect="1" noMove="1" noResize="1" noEditPoints="1" noAdjustHandles="1" noChangeArrowheads="1" noChangeShapeType="1" noTextEdit="1"/>
              </p:cNvSpPr>
              <p:nvPr/>
            </p:nvSpPr>
            <p:spPr>
              <a:xfrm>
                <a:off x="502443" y="1677880"/>
                <a:ext cx="5971443" cy="23335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93099C3-8D1B-4398-932C-ABE1B8A60D42}"/>
                  </a:ext>
                </a:extLst>
              </p:cNvPr>
              <p:cNvSpPr txBox="1"/>
              <p:nvPr/>
            </p:nvSpPr>
            <p:spPr>
              <a:xfrm>
                <a:off x="490210" y="4313864"/>
                <a:ext cx="5486695" cy="11482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𝐰</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𝐭</m:t>
                              </m:r>
                            </m:e>
                            <m:e>
                              <m:r>
                                <a:rPr lang="en-US" altLang="zh-CN" b="1" i="1">
                                  <a:latin typeface="Cambria Math" panose="02040503050406030204" pitchFamily="18" charset="0"/>
                                </a:rPr>
                                <m:t>𝐰</m:t>
                              </m:r>
                            </m:e>
                          </m:d>
                        </m:e>
                      </m:func>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b="1" i="1">
                                  <a:latin typeface="Cambria Math" panose="02040503050406030204" pitchFamily="18" charset="0"/>
                                </a:rPr>
                                <m:t>𝐰</m:t>
                              </m:r>
                            </m:e>
                            <m:sup>
                              <m:r>
                                <a:rPr lang="en-US" altLang="zh-CN">
                                  <a:latin typeface="Cambria Math" panose="02040503050406030204" pitchFamily="18" charset="0"/>
                                </a:rPr>
                                <m:t>⊤</m:t>
                              </m:r>
                            </m:sup>
                          </m:sSup>
                          <m:r>
                            <a:rPr lang="en-US" altLang="zh-CN" b="1" i="1">
                              <a:latin typeface="Cambria Math" panose="02040503050406030204" pitchFamily="18" charset="0"/>
                            </a:rPr>
                            <m:t>𝐰</m:t>
                          </m:r>
                        </m:num>
                        <m:den>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𝛼</m:t>
                              </m:r>
                            </m:e>
                            <m:sup>
                              <m:r>
                                <a:rPr lang="en-US" altLang="zh-CN" i="1">
                                  <a:latin typeface="Cambria Math" panose="02040503050406030204" pitchFamily="18" charset="0"/>
                                </a:rPr>
                                <m:t>𝑑</m:t>
                              </m:r>
                            </m:sup>
                          </m:sSup>
                        </m:den>
                      </m:f>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𝐰</m:t>
                                  </m:r>
                                </m:e>
                                <m:sup>
                                  <m:r>
                                    <a:rPr lang="en-US" altLang="zh-CN">
                                      <a:latin typeface="Cambria Math" panose="02040503050406030204" pitchFamily="18" charset="0"/>
                                    </a:rPr>
                                    <m:t>⊤</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e>
                      </m:nary>
                      <m:r>
                        <a:rPr lang="en-US" altLang="zh-CN" i="1">
                          <a:latin typeface="Cambria Math" panose="02040503050406030204" pitchFamily="18" charset="0"/>
                        </a:rPr>
                        <m:t>+</m:t>
                      </m:r>
                      <m:r>
                        <m:rPr>
                          <m:nor/>
                        </m:rPr>
                        <a:rPr lang="en-US" altLang="zh-CN"/>
                        <m:t>const</m:t>
                      </m:r>
                    </m:oMath>
                  </m:oMathPara>
                </a14:m>
                <a:endParaRPr lang="en-US" altLang="zh-CN" sz="800" dirty="0"/>
              </a:p>
              <a:p>
                <a:endParaRPr lang="en-US" dirty="0"/>
              </a:p>
            </p:txBody>
          </p:sp>
        </mc:Choice>
        <mc:Fallback xmlns="">
          <p:sp>
            <p:nvSpPr>
              <p:cNvPr id="8" name="文本框 7">
                <a:extLst>
                  <a:ext uri="{FF2B5EF4-FFF2-40B4-BE49-F238E27FC236}">
                    <a16:creationId xmlns:a16="http://schemas.microsoft.com/office/drawing/2014/main" id="{E93099C3-8D1B-4398-932C-ABE1B8A60D42}"/>
                  </a:ext>
                </a:extLst>
              </p:cNvPr>
              <p:cNvSpPr txBox="1">
                <a:spLocks noRot="1" noChangeAspect="1" noMove="1" noResize="1" noEditPoints="1" noAdjustHandles="1" noChangeArrowheads="1" noChangeShapeType="1" noTextEdit="1"/>
              </p:cNvSpPr>
              <p:nvPr/>
            </p:nvSpPr>
            <p:spPr>
              <a:xfrm>
                <a:off x="490210" y="4313864"/>
                <a:ext cx="5486695" cy="114826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609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FF92E-DA46-4E16-9A9E-23E43FA17AE4}"/>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sp>
        <p:nvSpPr>
          <p:cNvPr id="3" name="Title 2">
            <a:extLst>
              <a:ext uri="{FF2B5EF4-FFF2-40B4-BE49-F238E27FC236}">
                <a16:creationId xmlns:a16="http://schemas.microsoft.com/office/drawing/2014/main" id="{52BAA42B-BAB0-46BB-A735-E576A1B293F7}"/>
              </a:ext>
            </a:extLst>
          </p:cNvPr>
          <p:cNvSpPr>
            <a:spLocks noGrp="1"/>
          </p:cNvSpPr>
          <p:nvPr>
            <p:ph type="title"/>
          </p:nvPr>
        </p:nvSpPr>
        <p:spPr/>
        <p:txBody>
          <a:bodyPr/>
          <a:lstStyle/>
          <a:p>
            <a:r>
              <a:rPr lang="zh-CN" altLang="en-US" dirty="0"/>
              <a:t>预测新样本</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D49B7C-5809-4D30-83C8-4FC1E6748CA2}"/>
                  </a:ext>
                </a:extLst>
              </p:cNvPr>
              <p:cNvSpPr>
                <a:spLocks noGrp="1"/>
              </p:cNvSpPr>
              <p:nvPr>
                <p:ph sz="quarter" idx="13"/>
              </p:nvPr>
            </p:nvSpPr>
            <p:spPr/>
            <p:txBody>
              <a:bodyPr>
                <a:normAutofit/>
              </a:bodyPr>
              <a:lstStyle/>
              <a:p>
                <a:r>
                  <a:rPr lang="zh-CN" altLang="en-US" sz="2000" dirty="0"/>
                  <a:t>给定新的输入值</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oMath>
                </a14:m>
                <a:r>
                  <a:rPr lang="zh-CN" altLang="en-US" sz="2000" dirty="0"/>
                  <a:t>，预测其标签</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𝑡</m:t>
                        </m:r>
                      </m:e>
                    </m:acc>
                  </m:oMath>
                </a14:m>
                <a:r>
                  <a:rPr lang="zh-CN" altLang="en-US" sz="2000" dirty="0"/>
                  <a:t>的对应概率分布</a:t>
                </a:r>
                <a:endParaRPr lang="en-US" altLang="zh-CN" sz="2000" dirty="0"/>
              </a:p>
              <a:p>
                <a:pPr lvl="1"/>
                <a:r>
                  <a:rPr lang="zh-CN" altLang="en-US" sz="1800" dirty="0"/>
                  <a:t>随机变量的联合分布</a:t>
                </a:r>
                <a:endParaRPr lang="en-US" altLang="zh-CN" sz="1800" dirty="0"/>
              </a:p>
              <a:p>
                <a:pPr lvl="1"/>
                <a:endParaRPr lang="en-US" altLang="zh-CN" sz="1800" dirty="0"/>
              </a:p>
              <a:p>
                <a:pPr marL="342883" lvl="1"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𝑡</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𝐭</m:t>
                          </m:r>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𝐰</m:t>
                          </m:r>
                        </m:e>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𝐱</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𝛼</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e>
                      </m:d>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𝑁</m:t>
                              </m:r>
                            </m:sup>
                            <m:e>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𝑖</m:t>
                                      </m:r>
                                    </m:sub>
                                  </m:sSub>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𝐰</m:t>
                                  </m:r>
                                  <m:r>
                                    <a:rPr lang="en-US" altLang="zh-CN" sz="1800" b="1" i="0"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e>
                              </m:d>
                            </m:e>
                          </m:nary>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1" i="0" smtClean="0">
                              <a:latin typeface="Cambria Math" panose="02040503050406030204" pitchFamily="18" charset="0"/>
                            </a:rPr>
                            <m:t>𝐰</m:t>
                          </m:r>
                        </m:e>
                        <m:e>
                          <m:r>
                            <a:rPr lang="en-US" altLang="zh-CN" sz="1800" b="0" i="1" smtClean="0">
                              <a:latin typeface="Cambria Math" panose="02040503050406030204" pitchFamily="18" charset="0"/>
                            </a:rPr>
                            <m:t>𝛼</m:t>
                          </m:r>
                        </m:e>
                      </m:d>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𝑡</m:t>
                          </m:r>
                        </m:e>
                      </m:acc>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𝐰</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oMath>
                  </m:oMathPara>
                </a14:m>
                <a:endParaRPr lang="en-US" altLang="zh-CN" sz="1800" dirty="0"/>
              </a:p>
              <a:p>
                <a:pPr marL="342883" lvl="1" indent="0">
                  <a:buNone/>
                </a:pPr>
                <a:endParaRPr lang="en-US" altLang="zh-CN" sz="1800" dirty="0"/>
              </a:p>
              <a:p>
                <a:pPr marL="342883" lvl="1" indent="0">
                  <a:buNone/>
                </a:pPr>
                <a:endParaRPr lang="en-US" altLang="zh-CN" sz="1800" dirty="0"/>
              </a:p>
              <a:p>
                <a:pPr lvl="1"/>
                <a:r>
                  <a:rPr lang="zh-CN" altLang="en-US" sz="1800" dirty="0"/>
                  <a:t>边缘化参数</a:t>
                </a:r>
                <a:r>
                  <a:rPr lang="en-US" altLang="zh-CN" sz="1800" b="1" dirty="0"/>
                  <a:t>w </a:t>
                </a:r>
                <a:r>
                  <a:rPr lang="en-US" altLang="zh-CN" sz="1800" dirty="0"/>
                  <a:t>(marginalize out </a:t>
                </a:r>
                <a:r>
                  <a:rPr lang="en-US" altLang="zh-CN" sz="1800" b="1" dirty="0"/>
                  <a:t>w</a:t>
                </a:r>
                <a:r>
                  <a:rPr lang="en-US" altLang="zh-CN" sz="1800" dirty="0"/>
                  <a:t>)</a:t>
                </a:r>
              </a:p>
              <a:p>
                <a:pPr lvl="1"/>
                <a:endParaRPr lang="en-US" altLang="zh-CN" sz="1800" b="1" dirty="0"/>
              </a:p>
              <a:p>
                <a:pPr marL="342883" lvl="1" indent="0">
                  <a:buNone/>
                </a:pPr>
                <a14:m>
                  <m:oMathPara xmlns:m="http://schemas.openxmlformats.org/officeDocument/2006/math">
                    <m:oMathParaPr>
                      <m:jc m:val="left"/>
                    </m:oMathParaPr>
                    <m:oMath xmlns:m="http://schemas.openxmlformats.org/officeDocument/2006/math">
                      <m:eqArr>
                        <m:eqArrPr>
                          <m:ctrlPr>
                            <a:rPr lang="en-US" altLang="zh-CN" sz="1800" b="0" i="1" smtClean="0">
                              <a:latin typeface="Cambria Math" panose="02040503050406030204" pitchFamily="18" charset="0"/>
                            </a:rPr>
                          </m:ctrlPr>
                        </m:eqArrPr>
                        <m:e>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𝑡</m:t>
                                  </m:r>
                                </m:e>
                              </m:acc>
                            </m:e>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𝐱</m:t>
                              </m:r>
                              <m:r>
                                <a:rPr lang="en-US" altLang="zh-CN" sz="1800" b="1" i="0" smtClean="0">
                                  <a:latin typeface="Cambria Math" panose="02040503050406030204" pitchFamily="18" charset="0"/>
                                </a:rPr>
                                <m:t>,</m:t>
                              </m:r>
                              <m:r>
                                <a:rPr lang="en-US" altLang="zh-CN" sz="1800" b="1" i="0" smtClean="0">
                                  <a:latin typeface="Cambria Math" panose="02040503050406030204" pitchFamily="18" charset="0"/>
                                </a:rPr>
                                <m:t>𝐭</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𝛼</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e>
                          </m:d>
                          <m:r>
                            <a:rPr lang="en-US" altLang="zh-CN" sz="1800" b="0" i="1" smtClean="0">
                              <a:latin typeface="Cambria Math" panose="02040503050406030204" pitchFamily="18" charset="0"/>
                            </a:rPr>
                            <m:t>=&amp;</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𝑡</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𝐭</m:t>
                                  </m:r>
                                </m:e>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b="0" i="1" smtClean="0">
                                      <a:latin typeface="Cambria Math" panose="02040503050406030204" pitchFamily="18" charset="0"/>
                                    </a:rPr>
                                    <m:t>,</m:t>
                                  </m:r>
                                  <m:r>
                                    <a:rPr lang="en-US" altLang="zh-CN" sz="1800" b="1" i="0" smtClean="0">
                                      <a:latin typeface="Cambria Math" panose="02040503050406030204" pitchFamily="18" charset="0"/>
                                    </a:rPr>
                                    <m:t>𝐱</m:t>
                                  </m:r>
                                  <m: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𝛼</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𝜎</m:t>
                                      </m:r>
                                    </m:e>
                                    <m:sup>
                                      <m:r>
                                        <a:rPr lang="en-US" altLang="zh-CN" sz="1800" b="0" i="1" smtClean="0">
                                          <a:latin typeface="Cambria Math" panose="02040503050406030204" pitchFamily="18" charset="0"/>
                                        </a:rPr>
                                        <m:t>2</m:t>
                                      </m:r>
                                    </m:sup>
                                  </m:sSup>
                                </m:e>
                              </m:d>
                            </m:num>
                            <m:den>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1" i="0" smtClean="0">
                                      <a:latin typeface="Cambria Math" panose="02040503050406030204" pitchFamily="18" charset="0"/>
                                    </a:rPr>
                                    <m:t>𝐭</m:t>
                                  </m:r>
                                </m:e>
                              </m:d>
                            </m:den>
                          </m:f>
                        </m:e>
                        <m:e>
                          <m:r>
                            <a:rPr lang="en-US" altLang="zh-CN" sz="1800" b="0" i="1" smtClean="0">
                              <a:latin typeface="Cambria Math" panose="02040503050406030204" pitchFamily="18" charset="0"/>
                            </a:rPr>
                            <m:t>∝&amp;</m:t>
                          </m:r>
                          <m:r>
                            <a:rPr lang="en-US" altLang="zh-CN" sz="1800" i="1">
                              <a:latin typeface="Cambria Math" panose="02040503050406030204" pitchFamily="18" charset="0"/>
                            </a:rPr>
                            <m:t>𝑝</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𝑡</m:t>
                                  </m:r>
                                </m:e>
                              </m:acc>
                              <m:r>
                                <a:rPr lang="en-US" altLang="zh-CN" sz="1800" i="1">
                                  <a:latin typeface="Cambria Math" panose="02040503050406030204" pitchFamily="18" charset="0"/>
                                </a:rPr>
                                <m:t>,</m:t>
                              </m:r>
                              <m:r>
                                <a:rPr lang="en-US" altLang="zh-CN" sz="1800" b="1">
                                  <a:latin typeface="Cambria Math" panose="02040503050406030204" pitchFamily="18" charset="0"/>
                                </a:rPr>
                                <m:t>𝐭</m:t>
                              </m:r>
                            </m:e>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𝑥</m:t>
                                  </m:r>
                                </m:e>
                              </m:acc>
                              <m:r>
                                <a:rPr lang="en-US" altLang="zh-CN" sz="1800" i="1">
                                  <a:latin typeface="Cambria Math" panose="02040503050406030204" pitchFamily="18" charset="0"/>
                                </a:rPr>
                                <m:t>,</m:t>
                              </m:r>
                              <m:r>
                                <a:rPr lang="en-US" altLang="zh-CN" sz="1800" b="1">
                                  <a:latin typeface="Cambria Math" panose="02040503050406030204" pitchFamily="18" charset="0"/>
                                </a:rPr>
                                <m:t>𝐱</m:t>
                              </m:r>
                              <m:r>
                                <a:rPr lang="en-US" altLang="zh-CN" sz="1800">
                                  <a:latin typeface="Cambria Math" panose="02040503050406030204" pitchFamily="18" charset="0"/>
                                </a:rPr>
                                <m:t>,</m:t>
                              </m:r>
                              <m:r>
                                <a:rPr lang="en-US" altLang="zh-CN" sz="1800" i="1">
                                  <a:latin typeface="Cambria Math" panose="02040503050406030204" pitchFamily="18" charset="0"/>
                                </a:rPr>
                                <m:t>𝛼</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𝜎</m:t>
                                  </m:r>
                                </m:e>
                                <m:sup>
                                  <m:r>
                                    <a:rPr lang="en-US" altLang="zh-CN" sz="1800" i="1">
                                      <a:latin typeface="Cambria Math" panose="02040503050406030204" pitchFamily="18" charset="0"/>
                                    </a:rPr>
                                    <m:t>2</m:t>
                                  </m:r>
                                </m:sup>
                              </m:sSup>
                            </m:e>
                          </m:d>
                        </m:e>
                        <m:e>
                          <m:r>
                            <a:rPr lang="en-US" altLang="zh-CN" sz="1800" b="0" i="1" smtClean="0">
                              <a:latin typeface="Cambria Math" panose="02040503050406030204" pitchFamily="18" charset="0"/>
                            </a:rPr>
                            <m:t>=&amp;</m:t>
                          </m:r>
                          <m:nary>
                            <m:naryPr>
                              <m:limLoc m:val="undOvr"/>
                              <m:subHide m:val="on"/>
                              <m:supHide m:val="on"/>
                              <m:ctrlPr>
                                <a:rPr lang="en-US" altLang="zh-CN" sz="1800" b="0" i="1" smtClean="0">
                                  <a:latin typeface="Cambria Math" panose="02040503050406030204" pitchFamily="18" charset="0"/>
                                </a:rPr>
                              </m:ctrlPr>
                            </m:naryPr>
                            <m:sub/>
                            <m:sup/>
                            <m:e>
                              <m:r>
                                <a:rPr lang="en-US" altLang="zh-CN" sz="1800" i="1">
                                  <a:latin typeface="Cambria Math" panose="02040503050406030204" pitchFamily="18" charset="0"/>
                                </a:rPr>
                                <m:t>𝑝</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𝑡</m:t>
                                      </m:r>
                                    </m:e>
                                  </m:acc>
                                  <m:r>
                                    <a:rPr lang="en-US" altLang="zh-CN" sz="1800" i="1">
                                      <a:latin typeface="Cambria Math" panose="02040503050406030204" pitchFamily="18" charset="0"/>
                                    </a:rPr>
                                    <m:t>,</m:t>
                                  </m:r>
                                  <m:r>
                                    <a:rPr lang="en-US" altLang="zh-CN" sz="1800" b="1">
                                      <a:latin typeface="Cambria Math" panose="02040503050406030204" pitchFamily="18" charset="0"/>
                                    </a:rPr>
                                    <m:t>𝐭</m:t>
                                  </m:r>
                                  <m:r>
                                    <a:rPr lang="en-US" altLang="zh-CN" sz="1800" b="1" i="1">
                                      <a:latin typeface="Cambria Math" panose="02040503050406030204" pitchFamily="18" charset="0"/>
                                    </a:rPr>
                                    <m:t>,</m:t>
                                  </m:r>
                                  <m:r>
                                    <a:rPr lang="en-US" altLang="zh-CN" sz="1800" b="1">
                                      <a:latin typeface="Cambria Math" panose="02040503050406030204" pitchFamily="18" charset="0"/>
                                    </a:rPr>
                                    <m:t>𝐰</m:t>
                                  </m:r>
                                </m:e>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𝑥</m:t>
                                      </m:r>
                                    </m:e>
                                  </m:acc>
                                  <m:r>
                                    <a:rPr lang="en-US" altLang="zh-CN" sz="1800" i="1">
                                      <a:latin typeface="Cambria Math" panose="02040503050406030204" pitchFamily="18" charset="0"/>
                                    </a:rPr>
                                    <m:t>,</m:t>
                                  </m:r>
                                  <m:r>
                                    <a:rPr lang="en-US" altLang="zh-CN" sz="1800" b="1">
                                      <a:latin typeface="Cambria Math" panose="02040503050406030204" pitchFamily="18" charset="0"/>
                                    </a:rPr>
                                    <m:t>𝐱</m:t>
                                  </m:r>
                                  <m:r>
                                    <a:rPr lang="en-US" altLang="zh-CN" sz="1800">
                                      <a:latin typeface="Cambria Math" panose="02040503050406030204" pitchFamily="18" charset="0"/>
                                    </a:rPr>
                                    <m:t>,</m:t>
                                  </m:r>
                                  <m:r>
                                    <a:rPr lang="en-US" altLang="zh-CN" sz="1800" i="1">
                                      <a:latin typeface="Cambria Math" panose="02040503050406030204" pitchFamily="18" charset="0"/>
                                    </a:rPr>
                                    <m:t>𝛼</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𝜎</m:t>
                                      </m:r>
                                    </m:e>
                                    <m:sup>
                                      <m:r>
                                        <a:rPr lang="en-US" altLang="zh-CN" sz="1800" i="1">
                                          <a:latin typeface="Cambria Math" panose="02040503050406030204" pitchFamily="18" charset="0"/>
                                        </a:rPr>
                                        <m:t>2</m:t>
                                      </m:r>
                                    </m:sup>
                                  </m:sSup>
                                </m:e>
                              </m:d>
                              <m:r>
                                <a:rPr lang="en-US" altLang="zh-CN" sz="1800" i="1">
                                  <a:latin typeface="Cambria Math" panose="02040503050406030204" pitchFamily="18" charset="0"/>
                                </a:rPr>
                                <m:t>𝑑</m:t>
                              </m:r>
                              <m:r>
                                <a:rPr lang="en-US" altLang="zh-CN" sz="1800" b="1">
                                  <a:latin typeface="Cambria Math" panose="02040503050406030204" pitchFamily="18" charset="0"/>
                                </a:rPr>
                                <m:t>𝐰</m:t>
                              </m:r>
                            </m:e>
                          </m:nary>
                        </m:e>
                      </m:eqArr>
                    </m:oMath>
                  </m:oMathPara>
                </a14:m>
                <a:endParaRPr lang="zh-CN" altLang="en-US" sz="1800" dirty="0"/>
              </a:p>
            </p:txBody>
          </p:sp>
        </mc:Choice>
        <mc:Fallback xmlns="">
          <p:sp>
            <p:nvSpPr>
              <p:cNvPr id="4" name="Content Placeholder 3">
                <a:extLst>
                  <a:ext uri="{FF2B5EF4-FFF2-40B4-BE49-F238E27FC236}">
                    <a16:creationId xmlns:a16="http://schemas.microsoft.com/office/drawing/2014/main" id="{C5D49B7C-5809-4D30-83C8-4FC1E6748CA2}"/>
                  </a:ext>
                </a:extLst>
              </p:cNvPr>
              <p:cNvSpPr>
                <a:spLocks noGrp="1" noRot="1" noChangeAspect="1" noMove="1" noResize="1" noEditPoints="1" noAdjustHandles="1" noChangeArrowheads="1" noChangeShapeType="1" noTextEdit="1"/>
              </p:cNvSpPr>
              <p:nvPr>
                <p:ph sz="quarter" idx="13"/>
              </p:nvPr>
            </p:nvSpPr>
            <p:spPr>
              <a:blipFill>
                <a:blip r:embed="rId4"/>
                <a:stretch>
                  <a:fillRect l="-674" t="-1582"/>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E74C1F24-325F-421B-8B1D-DA28242CE15F}"/>
              </a:ext>
            </a:extLst>
          </p:cNvPr>
          <p:cNvSpPr>
            <a:spLocks noGrp="1"/>
          </p:cNvSpPr>
          <p:nvPr>
            <p:ph type="ftr" sz="quarter" idx="11"/>
          </p:nvPr>
        </p:nvSpPr>
        <p:spPr/>
        <p:txBody>
          <a:bodyPr/>
          <a:lstStyle/>
          <a:p>
            <a:endParaRPr lang="zh-CN" altLang="en-US" dirty="0"/>
          </a:p>
        </p:txBody>
      </p:sp>
      <p:pic>
        <p:nvPicPr>
          <p:cNvPr id="6" name="图片 5">
            <a:extLst>
              <a:ext uri="{FF2B5EF4-FFF2-40B4-BE49-F238E27FC236}">
                <a16:creationId xmlns:a16="http://schemas.microsoft.com/office/drawing/2014/main" id="{1B108B18-47D8-4473-82F9-A0037E6183B0}"/>
              </a:ext>
            </a:extLst>
          </p:cNvPr>
          <p:cNvPicPr>
            <a:picLocks noChangeAspect="1"/>
          </p:cNvPicPr>
          <p:nvPr/>
        </p:nvPicPr>
        <p:blipFill>
          <a:blip r:embed="rId5"/>
          <a:stretch>
            <a:fillRect/>
          </a:stretch>
        </p:blipFill>
        <p:spPr>
          <a:xfrm>
            <a:off x="5589996" y="3108959"/>
            <a:ext cx="2855595" cy="2831557"/>
          </a:xfrm>
          <a:prstGeom prst="rect">
            <a:avLst/>
          </a:prstGeom>
        </p:spPr>
      </p:pic>
    </p:spTree>
    <p:extLst>
      <p:ext uri="{BB962C8B-B14F-4D97-AF65-F5344CB8AC3E}">
        <p14:creationId xmlns:p14="http://schemas.microsoft.com/office/powerpoint/2010/main" val="878459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概率图模型中的条件独立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693817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E3792-5BBF-4034-B340-30EB6E18AFE8}"/>
              </a:ext>
            </a:extLst>
          </p:cNvPr>
          <p:cNvSpPr>
            <a:spLocks noGrp="1"/>
          </p:cNvSpPr>
          <p:nvPr>
            <p:ph type="body" idx="1"/>
          </p:nvPr>
        </p:nvSpPr>
        <p:spPr>
          <a:xfrm>
            <a:off x="5323731" y="2523748"/>
            <a:ext cx="3179425" cy="328473"/>
          </a:xfrm>
        </p:spPr>
        <p:txBody>
          <a:bodyPr/>
          <a:lstStyle/>
          <a:p>
            <a:r>
              <a:rPr lang="zh-CN" altLang="en-US" dirty="0"/>
              <a:t>条件独立</a:t>
            </a:r>
          </a:p>
        </p:txBody>
      </p:sp>
      <p:sp>
        <p:nvSpPr>
          <p:cNvPr id="3" name="Text Placeholder 2">
            <a:extLst>
              <a:ext uri="{FF2B5EF4-FFF2-40B4-BE49-F238E27FC236}">
                <a16:creationId xmlns:a16="http://schemas.microsoft.com/office/drawing/2014/main" id="{4C8FD77F-1B37-4258-B61A-B606C2AC4241}"/>
              </a:ext>
            </a:extLst>
          </p:cNvPr>
          <p:cNvSpPr>
            <a:spLocks noGrp="1"/>
          </p:cNvSpPr>
          <p:nvPr>
            <p:ph type="body" idx="12"/>
          </p:nvPr>
        </p:nvSpPr>
        <p:spPr>
          <a:xfrm>
            <a:off x="4438706" y="2475591"/>
            <a:ext cx="636022" cy="407781"/>
          </a:xfrm>
        </p:spPr>
        <p:txBody>
          <a:bodyPr/>
          <a:lstStyle/>
          <a:p>
            <a:r>
              <a:rPr lang="en-US" altLang="zh-CN" dirty="0"/>
              <a:t>01</a:t>
            </a:r>
            <a:endParaRPr lang="zh-CN" altLang="en-US" dirty="0"/>
          </a:p>
        </p:txBody>
      </p:sp>
      <p:sp>
        <p:nvSpPr>
          <p:cNvPr id="4" name="Text Placeholder 3">
            <a:extLst>
              <a:ext uri="{FF2B5EF4-FFF2-40B4-BE49-F238E27FC236}">
                <a16:creationId xmlns:a16="http://schemas.microsoft.com/office/drawing/2014/main" id="{CF8E1CDC-DC49-4C4F-BD1E-2F18C63E7756}"/>
              </a:ext>
            </a:extLst>
          </p:cNvPr>
          <p:cNvSpPr>
            <a:spLocks noGrp="1"/>
          </p:cNvSpPr>
          <p:nvPr>
            <p:ph type="body" idx="13"/>
          </p:nvPr>
        </p:nvSpPr>
        <p:spPr>
          <a:xfrm>
            <a:off x="5323731" y="3293945"/>
            <a:ext cx="3179425" cy="407781"/>
          </a:xfrm>
        </p:spPr>
        <p:txBody>
          <a:bodyPr>
            <a:normAutofit lnSpcReduction="10000"/>
          </a:bodyPr>
          <a:lstStyle/>
          <a:p>
            <a:r>
              <a:rPr lang="zh-CN" altLang="en-US" dirty="0"/>
              <a:t>有向分离</a:t>
            </a:r>
          </a:p>
        </p:txBody>
      </p:sp>
      <p:sp>
        <p:nvSpPr>
          <p:cNvPr id="5" name="Text Placeholder 4">
            <a:extLst>
              <a:ext uri="{FF2B5EF4-FFF2-40B4-BE49-F238E27FC236}">
                <a16:creationId xmlns:a16="http://schemas.microsoft.com/office/drawing/2014/main" id="{EFCEA82B-0BA2-4D2E-9436-CC920E0B672E}"/>
              </a:ext>
            </a:extLst>
          </p:cNvPr>
          <p:cNvSpPr>
            <a:spLocks noGrp="1"/>
          </p:cNvSpPr>
          <p:nvPr>
            <p:ph type="body" idx="14"/>
          </p:nvPr>
        </p:nvSpPr>
        <p:spPr>
          <a:xfrm>
            <a:off x="4438706" y="3254292"/>
            <a:ext cx="636022" cy="407781"/>
          </a:xfrm>
        </p:spPr>
        <p:txBody>
          <a:bodyPr/>
          <a:lstStyle/>
          <a:p>
            <a:r>
              <a:rPr lang="en-US" altLang="zh-CN" dirty="0"/>
              <a:t>02</a:t>
            </a:r>
            <a:endParaRPr lang="zh-CN" altLang="en-US" dirty="0"/>
          </a:p>
        </p:txBody>
      </p:sp>
      <p:sp>
        <p:nvSpPr>
          <p:cNvPr id="6" name="Text Placeholder 5">
            <a:extLst>
              <a:ext uri="{FF2B5EF4-FFF2-40B4-BE49-F238E27FC236}">
                <a16:creationId xmlns:a16="http://schemas.microsoft.com/office/drawing/2014/main" id="{51953662-C085-40AB-B56B-5C005F3FF522}"/>
              </a:ext>
            </a:extLst>
          </p:cNvPr>
          <p:cNvSpPr>
            <a:spLocks noGrp="1"/>
          </p:cNvSpPr>
          <p:nvPr>
            <p:ph type="body" idx="15"/>
          </p:nvPr>
        </p:nvSpPr>
        <p:spPr>
          <a:xfrm>
            <a:off x="5323731" y="4072646"/>
            <a:ext cx="3179425" cy="407781"/>
          </a:xfrm>
        </p:spPr>
        <p:txBody>
          <a:bodyPr>
            <a:normAutofit lnSpcReduction="10000"/>
          </a:bodyPr>
          <a:lstStyle/>
          <a:p>
            <a:r>
              <a:rPr lang="zh-CN" altLang="en-US" dirty="0"/>
              <a:t>独立同分布</a:t>
            </a:r>
          </a:p>
        </p:txBody>
      </p:sp>
      <p:sp>
        <p:nvSpPr>
          <p:cNvPr id="7" name="Text Placeholder 6">
            <a:extLst>
              <a:ext uri="{FF2B5EF4-FFF2-40B4-BE49-F238E27FC236}">
                <a16:creationId xmlns:a16="http://schemas.microsoft.com/office/drawing/2014/main" id="{BE98CB50-7689-4C5F-BCED-7238F9B4FA41}"/>
              </a:ext>
            </a:extLst>
          </p:cNvPr>
          <p:cNvSpPr>
            <a:spLocks noGrp="1"/>
          </p:cNvSpPr>
          <p:nvPr>
            <p:ph type="body" idx="16"/>
          </p:nvPr>
        </p:nvSpPr>
        <p:spPr>
          <a:xfrm>
            <a:off x="4438706" y="4032993"/>
            <a:ext cx="636022" cy="407781"/>
          </a:xfrm>
        </p:spPr>
        <p:txBody>
          <a:bodyPr/>
          <a:lstStyle/>
          <a:p>
            <a:r>
              <a:rPr lang="en-US" altLang="zh-CN" dirty="0"/>
              <a:t>03</a:t>
            </a:r>
            <a:endParaRPr lang="zh-CN" altLang="en-US" dirty="0"/>
          </a:p>
        </p:txBody>
      </p:sp>
      <p:sp>
        <p:nvSpPr>
          <p:cNvPr id="10" name="Slide Number Placeholder 9">
            <a:extLst>
              <a:ext uri="{FF2B5EF4-FFF2-40B4-BE49-F238E27FC236}">
                <a16:creationId xmlns:a16="http://schemas.microsoft.com/office/drawing/2014/main" id="{B479D59C-C1F9-43FF-AD70-2D0455D3C708}"/>
              </a:ext>
            </a:extLst>
          </p:cNvPr>
          <p:cNvSpPr>
            <a:spLocks noGrp="1"/>
          </p:cNvSpPr>
          <p:nvPr>
            <p:ph type="sldNum" sz="quarter" idx="19"/>
          </p:nvPr>
        </p:nvSpPr>
        <p:spPr/>
        <p:txBody>
          <a:bodyPr/>
          <a:lstStyle/>
          <a:p>
            <a:fld id="{5DD3DB80-B894-403A-B48E-6FDC1A72010E}" type="slidenum">
              <a:rPr lang="zh-CN" altLang="en-US" smtClean="0"/>
              <a:pPr/>
              <a:t>24</a:t>
            </a:fld>
            <a:endParaRPr lang="zh-CN" altLang="en-US" dirty="0"/>
          </a:p>
        </p:txBody>
      </p:sp>
    </p:spTree>
    <p:extLst>
      <p:ext uri="{BB962C8B-B14F-4D97-AF65-F5344CB8AC3E}">
        <p14:creationId xmlns:p14="http://schemas.microsoft.com/office/powerpoint/2010/main" val="296945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D45C-E0C4-42AB-ACB6-9F493AB28A1B}"/>
              </a:ext>
            </a:extLst>
          </p:cNvPr>
          <p:cNvSpPr>
            <a:spLocks noGrp="1"/>
          </p:cNvSpPr>
          <p:nvPr>
            <p:ph type="ctrTitle"/>
          </p:nvPr>
        </p:nvSpPr>
        <p:spPr/>
        <p:txBody>
          <a:bodyPr/>
          <a:lstStyle/>
          <a:p>
            <a:r>
              <a:rPr lang="zh-CN" altLang="en-US" dirty="0"/>
              <a:t>条件独立</a:t>
            </a:r>
          </a:p>
        </p:txBody>
      </p:sp>
      <p:sp>
        <p:nvSpPr>
          <p:cNvPr id="3" name="Subtitle 2">
            <a:extLst>
              <a:ext uri="{FF2B5EF4-FFF2-40B4-BE49-F238E27FC236}">
                <a16:creationId xmlns:a16="http://schemas.microsoft.com/office/drawing/2014/main" id="{A506BA72-E5EA-4206-8887-311E8D011FAA}"/>
              </a:ext>
            </a:extLst>
          </p:cNvPr>
          <p:cNvSpPr>
            <a:spLocks noGrp="1"/>
          </p:cNvSpPr>
          <p:nvPr>
            <p:ph type="subTitle" idx="1"/>
          </p:nvPr>
        </p:nvSpPr>
        <p:spPr/>
        <p:txBody>
          <a:bodyPr/>
          <a:lstStyle/>
          <a:p>
            <a:r>
              <a:rPr lang="en-US" altLang="zh-CN" dirty="0"/>
              <a:t>01</a:t>
            </a:r>
            <a:endParaRPr lang="zh-CN" altLang="en-US" dirty="0"/>
          </a:p>
        </p:txBody>
      </p:sp>
      <p:sp>
        <p:nvSpPr>
          <p:cNvPr id="4" name="Slide Number Placeholder 3">
            <a:extLst>
              <a:ext uri="{FF2B5EF4-FFF2-40B4-BE49-F238E27FC236}">
                <a16:creationId xmlns:a16="http://schemas.microsoft.com/office/drawing/2014/main" id="{07DE1B73-D963-4AC5-9DA5-79EFD76E205B}"/>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Tree>
    <p:extLst>
      <p:ext uri="{BB962C8B-B14F-4D97-AF65-F5344CB8AC3E}">
        <p14:creationId xmlns:p14="http://schemas.microsoft.com/office/powerpoint/2010/main" val="3789925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7DA64-442B-45C0-BEF9-D65D84069BA3}"/>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sp>
        <p:nvSpPr>
          <p:cNvPr id="3" name="Title 2">
            <a:extLst>
              <a:ext uri="{FF2B5EF4-FFF2-40B4-BE49-F238E27FC236}">
                <a16:creationId xmlns:a16="http://schemas.microsoft.com/office/drawing/2014/main" id="{0124A514-33F8-4F0D-AD06-75BAFCE210A8}"/>
              </a:ext>
            </a:extLst>
          </p:cNvPr>
          <p:cNvSpPr>
            <a:spLocks noGrp="1"/>
          </p:cNvSpPr>
          <p:nvPr>
            <p:ph type="title"/>
          </p:nvPr>
        </p:nvSpPr>
        <p:spPr/>
        <p:txBody>
          <a:bodyPr/>
          <a:lstStyle/>
          <a:p>
            <a:r>
              <a:rPr lang="zh-CN" altLang="en-US" dirty="0"/>
              <a:t>条件独立</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840FF81-3441-4E06-968D-0771B3A700E6}"/>
                  </a:ext>
                </a:extLst>
              </p:cNvPr>
              <p:cNvSpPr>
                <a:spLocks noGrp="1"/>
              </p:cNvSpPr>
              <p:nvPr>
                <p:ph sz="quarter" idx="13"/>
              </p:nvPr>
            </p:nvSpPr>
            <p:spPr/>
            <p:txBody>
              <a:bodyPr>
                <a:normAutofit/>
              </a:bodyPr>
              <a:lstStyle/>
              <a:p>
                <a:endParaRPr lang="en-US" altLang="zh-CN" sz="2000" dirty="0"/>
              </a:p>
              <a:p>
                <a:endParaRPr lang="en-US" altLang="zh-CN" sz="900" dirty="0"/>
              </a:p>
              <a:p>
                <a:r>
                  <a:rPr lang="zh-CN" altLang="en-US" sz="2000" dirty="0"/>
                  <a:t>考虑三个变量</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oMath>
                </a14:m>
                <a:endParaRPr lang="en-US" altLang="zh-CN" sz="2000" dirty="0"/>
              </a:p>
              <a:p>
                <a:r>
                  <a:rPr lang="zh-CN" altLang="en-US" sz="2000" dirty="0"/>
                  <a:t>假设给定</a:t>
                </a:r>
                <a14:m>
                  <m:oMath xmlns:m="http://schemas.openxmlformats.org/officeDocument/2006/math">
                    <m:r>
                      <a:rPr lang="en-US" altLang="zh-CN" sz="2000" i="1" dirty="0" smtClean="0">
                        <a:latin typeface="Cambria Math" panose="02040503050406030204" pitchFamily="18" charset="0"/>
                      </a:rPr>
                      <m:t>𝑏</m:t>
                    </m:r>
                  </m:oMath>
                </a14:m>
                <a:r>
                  <a:rPr lang="zh-CN" altLang="en-US" sz="2000" dirty="0"/>
                  <a:t>和</a:t>
                </a:r>
                <a14:m>
                  <m:oMath xmlns:m="http://schemas.openxmlformats.org/officeDocument/2006/math">
                    <m:r>
                      <a:rPr lang="en-US" altLang="zh-CN" sz="2000" i="1" dirty="0" smtClean="0">
                        <a:latin typeface="Cambria Math" panose="02040503050406030204" pitchFamily="18" charset="0"/>
                      </a:rPr>
                      <m:t>𝑐</m:t>
                    </m:r>
                  </m:oMath>
                </a14:m>
                <a:r>
                  <a:rPr lang="zh-CN" altLang="en-US" sz="2000" dirty="0"/>
                  <a:t>的情况下，</a:t>
                </a:r>
                <a14:m>
                  <m:oMath xmlns:m="http://schemas.openxmlformats.org/officeDocument/2006/math">
                    <m:r>
                      <a:rPr lang="en-US" altLang="zh-CN" sz="2000" i="1" dirty="0" smtClean="0">
                        <a:latin typeface="Cambria Math" panose="02040503050406030204" pitchFamily="18" charset="0"/>
                      </a:rPr>
                      <m:t>𝑎</m:t>
                    </m:r>
                  </m:oMath>
                </a14:m>
                <a:r>
                  <a:rPr lang="zh-CN" altLang="en-US" sz="2000" dirty="0"/>
                  <a:t>的条件分布不依赖于</a:t>
                </a:r>
                <a14:m>
                  <m:oMath xmlns:m="http://schemas.openxmlformats.org/officeDocument/2006/math">
                    <m:r>
                      <a:rPr lang="en-US" altLang="zh-CN" sz="2000" i="1" dirty="0" smtClean="0">
                        <a:latin typeface="Cambria Math" panose="02040503050406030204" pitchFamily="18" charset="0"/>
                      </a:rPr>
                      <m:t>𝑏</m:t>
                    </m:r>
                  </m:oMath>
                </a14:m>
                <a:r>
                  <a:rPr lang="zh-CN" altLang="en-US" sz="2000" dirty="0"/>
                  <a:t>的值</a:t>
                </a:r>
                <a:endParaRPr lang="en-US" altLang="zh-CN" sz="20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e>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oMath>
                  </m:oMathPara>
                </a14:m>
                <a:endParaRPr lang="en-US" altLang="zh-CN" sz="2000" dirty="0"/>
              </a:p>
              <a:p>
                <a:r>
                  <a:rPr lang="zh-CN" altLang="en-US" sz="2000" dirty="0"/>
                  <a:t>则在给定</a:t>
                </a:r>
                <a14:m>
                  <m:oMath xmlns:m="http://schemas.openxmlformats.org/officeDocument/2006/math">
                    <m:r>
                      <a:rPr lang="en-US" altLang="zh-CN" sz="2000" b="0" i="1" smtClean="0">
                        <a:latin typeface="Cambria Math" panose="02040503050406030204" pitchFamily="18" charset="0"/>
                      </a:rPr>
                      <m:t>𝑐</m:t>
                    </m:r>
                  </m:oMath>
                </a14:m>
                <a:r>
                  <a:rPr lang="zh-CN" altLang="en-US" sz="2000" dirty="0"/>
                  <a:t>的情况下</a:t>
                </a:r>
                <a14:m>
                  <m:oMath xmlns:m="http://schemas.openxmlformats.org/officeDocument/2006/math">
                    <m:r>
                      <a:rPr lang="en-US" altLang="zh-CN" sz="2000" b="0" i="1" smtClean="0">
                        <a:latin typeface="Cambria Math" panose="02040503050406030204" pitchFamily="18" charset="0"/>
                      </a:rPr>
                      <m:t>𝑎</m:t>
                    </m:r>
                  </m:oMath>
                </a14:m>
                <a:r>
                  <a:rPr lang="zh-CN" altLang="en-US" sz="2000" dirty="0"/>
                  <a:t>条件独立于</a:t>
                </a:r>
                <a14:m>
                  <m:oMath xmlns:m="http://schemas.openxmlformats.org/officeDocument/2006/math">
                    <m:r>
                      <a:rPr lang="en-US" altLang="zh-CN" sz="2000" b="0" i="1" smtClean="0">
                        <a:latin typeface="Cambria Math" panose="02040503050406030204" pitchFamily="18" charset="0"/>
                      </a:rPr>
                      <m:t>𝑏</m:t>
                    </m:r>
                  </m:oMath>
                </a14:m>
                <a:endParaRPr lang="en-US" altLang="zh-CN" sz="2000" dirty="0"/>
              </a:p>
              <a:p>
                <a:endParaRPr lang="en-US" altLang="zh-CN" sz="2000" dirty="0"/>
              </a:p>
              <a:p>
                <a:pPr marL="0" indent="0">
                  <a:buNone/>
                </a:pPr>
                <a:endParaRPr lang="en-US" altLang="zh-CN" sz="2000" dirty="0"/>
              </a:p>
              <a:p>
                <a:pPr marL="0" indent="0">
                  <a:buNone/>
                </a:pPr>
                <a:endParaRPr lang="en-US" altLang="zh-CN" sz="900" dirty="0"/>
              </a:p>
              <a:p>
                <a:pPr marL="0" indent="0">
                  <a:buNone/>
                </a:pPr>
                <a14:m>
                  <m:oMathPara xmlns:m="http://schemas.openxmlformats.org/officeDocument/2006/math">
                    <m:oMathParaPr>
                      <m:jc m:val="left"/>
                    </m:oMathParaPr>
                    <m:oMath xmlns:m="http://schemas.openxmlformats.org/officeDocument/2006/math">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e>
                            <m:e>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=&amp;</m:t>
                          </m:r>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e>
                              <m:r>
                                <a:rPr lang="en-US" altLang="zh-CN" sz="2000" b="0" i="1" smtClean="0">
                                  <a:latin typeface="Cambria Math" panose="02040503050406030204" pitchFamily="18" charset="0"/>
                                </a:rPr>
                                <m:t>𝑐</m:t>
                              </m:r>
                            </m:e>
                          </m:d>
                        </m:e>
                        <m:e>
                          <m:r>
                            <a:rPr lang="en-US" altLang="zh-CN" sz="2000" b="0" i="1" smtClean="0">
                              <a:latin typeface="Cambria Math" panose="02040503050406030204" pitchFamily="18" charset="0"/>
                            </a:rPr>
                            <m:t>=&amp;</m:t>
                          </m:r>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e>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e>
                              <m:r>
                                <a:rPr lang="en-US" altLang="zh-CN" sz="2000" b="0" i="1" smtClean="0">
                                  <a:latin typeface="Cambria Math" panose="02040503050406030204" pitchFamily="18" charset="0"/>
                                </a:rPr>
                                <m:t>𝑐</m:t>
                              </m:r>
                            </m:e>
                          </m:d>
                        </m:e>
                      </m:eqArr>
                    </m:oMath>
                  </m:oMathPara>
                </a14:m>
                <a:endParaRPr lang="en-US" altLang="zh-CN" sz="2000" dirty="0"/>
              </a:p>
              <a:p>
                <a:endParaRPr lang="en-US" altLang="zh-CN" sz="1050" dirty="0"/>
              </a:p>
              <a:p>
                <a:pPr marL="0" indent="0">
                  <a:buNone/>
                </a:pPr>
                <a:endParaRPr lang="en-US" altLang="zh-CN" sz="2000" dirty="0"/>
              </a:p>
              <a:p>
                <a:pPr marL="0" indent="0">
                  <a:buNone/>
                </a:pPr>
                <a:endParaRPr lang="en-US" altLang="zh-CN" sz="900" dirty="0"/>
              </a:p>
              <a:p>
                <a:pPr marL="0" indent="0">
                  <a:buNone/>
                </a:pPr>
                <a:r>
                  <a:rPr lang="en-US" altLang="zh-CN" sz="2000" b="0" dirty="0"/>
                  <a:t>	</a:t>
                </a:r>
                <a:endParaRPr lang="en-US" altLang="zh-CN" sz="2000" dirty="0"/>
              </a:p>
            </p:txBody>
          </p:sp>
        </mc:Choice>
        <mc:Fallback xmlns="">
          <p:sp>
            <p:nvSpPr>
              <p:cNvPr id="4" name="Content Placeholder 3">
                <a:extLst>
                  <a:ext uri="{FF2B5EF4-FFF2-40B4-BE49-F238E27FC236}">
                    <a16:creationId xmlns:a16="http://schemas.microsoft.com/office/drawing/2014/main" id="{7840FF81-3441-4E06-968D-0771B3A700E6}"/>
                  </a:ext>
                </a:extLst>
              </p:cNvPr>
              <p:cNvSpPr>
                <a:spLocks noGrp="1" noRot="1" noChangeAspect="1" noMove="1" noResize="1" noEditPoints="1" noAdjustHandles="1" noChangeArrowheads="1" noChangeShapeType="1" noTextEdit="1"/>
              </p:cNvSpPr>
              <p:nvPr>
                <p:ph sz="quarter" idx="13"/>
              </p:nvPr>
            </p:nvSpPr>
            <p:spPr>
              <a:blipFill>
                <a:blip r:embed="rId4"/>
                <a:stretch>
                  <a:fillRect l="-674"/>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7AFACB20-07EC-4148-AAAE-7C65F5AFAAAF}"/>
              </a:ext>
            </a:extLst>
          </p:cNvPr>
          <p:cNvSpPr>
            <a:spLocks noGrp="1"/>
          </p:cNvSpPr>
          <p:nvPr>
            <p:ph type="ftr" sz="quarter" idx="11"/>
          </p:nvPr>
        </p:nvSpPr>
        <p:spPr/>
        <p:txBody>
          <a:bodyPr/>
          <a:lstStyle/>
          <a:p>
            <a:endParaRPr lang="zh-CN" altLang="en-US" dirty="0"/>
          </a:p>
        </p:txBody>
      </p:sp>
      <p:sp>
        <p:nvSpPr>
          <p:cNvPr id="6" name="文本占位符 3">
            <a:extLst>
              <a:ext uri="{FF2B5EF4-FFF2-40B4-BE49-F238E27FC236}">
                <a16:creationId xmlns:a16="http://schemas.microsoft.com/office/drawing/2014/main" id="{C05EF716-4357-431A-B770-F0976D4F46BB}"/>
              </a:ext>
            </a:extLst>
          </p:cNvPr>
          <p:cNvSpPr txBox="1">
            <a:spLocks/>
          </p:cNvSpPr>
          <p:nvPr/>
        </p:nvSpPr>
        <p:spPr>
          <a:xfrm>
            <a:off x="502443" y="1157108"/>
            <a:ext cx="1181977"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定义</a:t>
            </a:r>
          </a:p>
        </p:txBody>
      </p:sp>
      <p:sp>
        <p:nvSpPr>
          <p:cNvPr id="7" name="文本占位符 3">
            <a:extLst>
              <a:ext uri="{FF2B5EF4-FFF2-40B4-BE49-F238E27FC236}">
                <a16:creationId xmlns:a16="http://schemas.microsoft.com/office/drawing/2014/main" id="{F79F8B63-63B8-443C-88F0-7B6CDD920340}"/>
              </a:ext>
            </a:extLst>
          </p:cNvPr>
          <p:cNvSpPr txBox="1">
            <a:spLocks/>
          </p:cNvSpPr>
          <p:nvPr/>
        </p:nvSpPr>
        <p:spPr>
          <a:xfrm>
            <a:off x="502442" y="3550315"/>
            <a:ext cx="2144964"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等价表达形式</a:t>
            </a:r>
          </a:p>
        </p:txBody>
      </p:sp>
      <p:sp>
        <p:nvSpPr>
          <p:cNvPr id="8" name="文本占位符 3">
            <a:extLst>
              <a:ext uri="{FF2B5EF4-FFF2-40B4-BE49-F238E27FC236}">
                <a16:creationId xmlns:a16="http://schemas.microsoft.com/office/drawing/2014/main" id="{32BE2035-EAE4-49EF-8CD9-F11A58B71786}"/>
              </a:ext>
            </a:extLst>
          </p:cNvPr>
          <p:cNvSpPr txBox="1">
            <a:spLocks/>
          </p:cNvSpPr>
          <p:nvPr/>
        </p:nvSpPr>
        <p:spPr>
          <a:xfrm>
            <a:off x="502442" y="5119033"/>
            <a:ext cx="1665992"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表示符号</a:t>
            </a:r>
          </a:p>
        </p:txBody>
      </p:sp>
      <p:pic>
        <p:nvPicPr>
          <p:cNvPr id="9" name="图片 6">
            <a:extLst>
              <a:ext uri="{FF2B5EF4-FFF2-40B4-BE49-F238E27FC236}">
                <a16:creationId xmlns:a16="http://schemas.microsoft.com/office/drawing/2014/main" id="{9BF3F029-596C-4D6C-AB4D-DFE6CA9A14B4}"/>
              </a:ext>
            </a:extLst>
          </p:cNvPr>
          <p:cNvPicPr>
            <a:picLocks noChangeAspect="1"/>
          </p:cNvPicPr>
          <p:nvPr/>
        </p:nvPicPr>
        <p:blipFill>
          <a:blip r:embed="rId5"/>
          <a:stretch>
            <a:fillRect/>
          </a:stretch>
        </p:blipFill>
        <p:spPr>
          <a:xfrm>
            <a:off x="4998718" y="4070834"/>
            <a:ext cx="2573486" cy="1595260"/>
          </a:xfrm>
          <a:prstGeom prst="rect">
            <a:avLst/>
          </a:prstGeom>
        </p:spPr>
      </p:pic>
      <p:pic>
        <p:nvPicPr>
          <p:cNvPr id="14" name="Picture 13">
            <a:extLst>
              <a:ext uri="{FF2B5EF4-FFF2-40B4-BE49-F238E27FC236}">
                <a16:creationId xmlns:a16="http://schemas.microsoft.com/office/drawing/2014/main" id="{9CC45C0E-568B-4384-9F11-74BA9694ED8E}"/>
              </a:ext>
            </a:extLst>
          </p:cNvPr>
          <p:cNvPicPr>
            <a:picLocks noChangeAspect="1"/>
          </p:cNvPicPr>
          <p:nvPr/>
        </p:nvPicPr>
        <p:blipFill>
          <a:blip r:embed="rId6"/>
          <a:stretch>
            <a:fillRect/>
          </a:stretch>
        </p:blipFill>
        <p:spPr>
          <a:xfrm>
            <a:off x="1093431" y="5687359"/>
            <a:ext cx="1295400" cy="400050"/>
          </a:xfrm>
          <a:prstGeom prst="rect">
            <a:avLst/>
          </a:prstGeom>
        </p:spPr>
      </p:pic>
    </p:spTree>
    <p:extLst>
      <p:ext uri="{BB962C8B-B14F-4D97-AF65-F5344CB8AC3E}">
        <p14:creationId xmlns:p14="http://schemas.microsoft.com/office/powerpoint/2010/main" val="376034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BEED9-AB97-4976-82B1-435BE364D0DF}"/>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p:sp>
        <p:nvSpPr>
          <p:cNvPr id="3" name="Title 2">
            <a:extLst>
              <a:ext uri="{FF2B5EF4-FFF2-40B4-BE49-F238E27FC236}">
                <a16:creationId xmlns:a16="http://schemas.microsoft.com/office/drawing/2014/main" id="{CF5EB0D3-0EFF-49A6-A5EC-58EFDC0F8497}"/>
              </a:ext>
            </a:extLst>
          </p:cNvPr>
          <p:cNvSpPr>
            <a:spLocks noGrp="1"/>
          </p:cNvSpPr>
          <p:nvPr>
            <p:ph type="title"/>
          </p:nvPr>
        </p:nvSpPr>
        <p:spPr/>
        <p:txBody>
          <a:bodyPr/>
          <a:lstStyle/>
          <a:p>
            <a:r>
              <a:rPr lang="zh-CN" altLang="en-US" dirty="0"/>
              <a:t>图模型中的条件独立</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306E25-1795-4EAE-A37F-25AE9BD89D1A}"/>
                  </a:ext>
                </a:extLst>
              </p:cNvPr>
              <p:cNvSpPr>
                <a:spLocks noGrp="1"/>
              </p:cNvSpPr>
              <p:nvPr>
                <p:ph sz="quarter" idx="13"/>
              </p:nvPr>
            </p:nvSpPr>
            <p:spPr/>
            <p:txBody>
              <a:bodyPr>
                <a:normAutofit/>
              </a:bodyPr>
              <a:lstStyle/>
              <a:p>
                <a:r>
                  <a:rPr lang="zh-CN" altLang="en-US" sz="2000" dirty="0"/>
                  <a:t>可以直接从图中获取联合分布的条件独立属性</a:t>
                </a:r>
                <a:endParaRPr lang="en-US" altLang="zh-CN" sz="2000" dirty="0"/>
              </a:p>
              <a:p>
                <a:pPr marL="0" indent="0">
                  <a:buNone/>
                </a:pPr>
                <a:endParaRPr lang="en-US" altLang="zh-CN" sz="2000" dirty="0"/>
              </a:p>
              <a:p>
                <a:r>
                  <a:rPr lang="zh-CN" altLang="en-US" sz="2000" dirty="0"/>
                  <a:t>例</a:t>
                </a:r>
                <a:r>
                  <a:rPr lang="en-US" altLang="zh-CN" sz="2000" dirty="0"/>
                  <a:t>1</a:t>
                </a:r>
                <a:r>
                  <a:rPr lang="zh-CN" altLang="en-US" sz="2000" dirty="0"/>
                  <a:t>：</a:t>
                </a:r>
                <a:r>
                  <a:rPr lang="en-US" altLang="zh-CN" sz="2000" dirty="0"/>
                  <a:t>tail-to-tail</a:t>
                </a:r>
              </a:p>
              <a:p>
                <a:pPr lvl="1">
                  <a:lnSpc>
                    <a:spcPct val="150000"/>
                  </a:lnSpc>
                </a:pPr>
                <a:r>
                  <a:rPr lang="en-US" altLang="zh-CN" sz="1800" dirty="0"/>
                  <a:t>c</a:t>
                </a:r>
                <a:r>
                  <a:rPr lang="zh-CN" altLang="en-US" sz="1800" dirty="0"/>
                  <a:t>未被观测到</a:t>
                </a:r>
                <a:endParaRPr lang="en-US" altLang="zh-CN" sz="1800" dirty="0"/>
              </a:p>
              <a:p>
                <a:pPr marL="685765" lvl="2" indent="0">
                  <a:lnSpc>
                    <a:spcPct val="150000"/>
                  </a:lnSpc>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oMath>
                  </m:oMathPara>
                </a14:m>
                <a:endParaRPr lang="en-US" altLang="zh-CN" sz="1600" dirty="0"/>
              </a:p>
              <a:p>
                <a:pPr marL="685765" lvl="2" indent="0">
                  <a:lnSpc>
                    <a:spcPct val="150000"/>
                  </a:lnSpc>
                  <a:buNone/>
                </a:pPr>
                <a:r>
                  <a:rPr lang="zh-CN" altLang="en-US" sz="1600" dirty="0"/>
                  <a:t>不条件独立 </a:t>
                </a:r>
                <a:endParaRPr lang="en-US" altLang="zh-CN" sz="1600" dirty="0"/>
              </a:p>
              <a:p>
                <a:pPr lvl="1"/>
                <a:endParaRPr lang="en-US" altLang="zh-CN" sz="1800" dirty="0"/>
              </a:p>
              <a:p>
                <a:pPr lvl="1"/>
                <a:endParaRPr lang="en-US" altLang="zh-CN" sz="1800" dirty="0"/>
              </a:p>
              <a:p>
                <a:pPr lvl="1">
                  <a:lnSpc>
                    <a:spcPct val="150000"/>
                  </a:lnSpc>
                </a:pPr>
                <a:r>
                  <a:rPr lang="en-US" altLang="zh-CN" sz="1800" dirty="0"/>
                  <a:t>c</a:t>
                </a:r>
                <a:r>
                  <a:rPr lang="zh-CN" altLang="en-US" sz="1800" dirty="0"/>
                  <a:t>被观测到</a:t>
                </a:r>
                <a:endParaRPr lang="en-US" altLang="zh-CN" sz="1800" dirty="0"/>
              </a:p>
              <a:p>
                <a:pPr marL="685765" lvl="2" indent="0">
                  <a:lnSpc>
                    <a:spcPct val="150000"/>
                  </a:lnSpc>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oMath>
                  </m:oMathPara>
                </a14:m>
                <a:endParaRPr lang="en-US" altLang="zh-CN" sz="1600" b="0" dirty="0"/>
              </a:p>
              <a:p>
                <a:pPr marL="685765" lvl="2" indent="0">
                  <a:lnSpc>
                    <a:spcPct val="150000"/>
                  </a:lnSpc>
                  <a:buNone/>
                </a:pPr>
                <a:r>
                  <a:rPr lang="zh-CN" altLang="en-US" sz="1600" dirty="0"/>
                  <a:t>条件独立</a:t>
                </a:r>
                <a:endParaRPr lang="en-US" altLang="zh-CN" sz="1600" dirty="0"/>
              </a:p>
            </p:txBody>
          </p:sp>
        </mc:Choice>
        <mc:Fallback xmlns="">
          <p:sp>
            <p:nvSpPr>
              <p:cNvPr id="4" name="Content Placeholder 3">
                <a:extLst>
                  <a:ext uri="{FF2B5EF4-FFF2-40B4-BE49-F238E27FC236}">
                    <a16:creationId xmlns:a16="http://schemas.microsoft.com/office/drawing/2014/main" id="{A8306E25-1795-4EAE-A37F-25AE9BD89D1A}"/>
                  </a:ext>
                </a:extLst>
              </p:cNvPr>
              <p:cNvSpPr>
                <a:spLocks noGrp="1" noRot="1" noChangeAspect="1" noMove="1" noResize="1" noEditPoints="1" noAdjustHandles="1" noChangeArrowheads="1" noChangeShapeType="1" noTextEdit="1"/>
              </p:cNvSpPr>
              <p:nvPr>
                <p:ph sz="quarter" idx="13"/>
              </p:nvPr>
            </p:nvSpPr>
            <p:spPr>
              <a:blipFill>
                <a:blip r:embed="rId4"/>
                <a:stretch>
                  <a:fillRect l="-674" t="-121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57D39AD5-7657-4BBD-A2AB-EA937C261803}"/>
              </a:ext>
            </a:extLst>
          </p:cNvPr>
          <p:cNvSpPr>
            <a:spLocks noGrp="1"/>
          </p:cNvSpPr>
          <p:nvPr>
            <p:ph type="ftr" sz="quarter" idx="11"/>
          </p:nvPr>
        </p:nvSpPr>
        <p:spPr/>
        <p:txBody>
          <a:bodyPr/>
          <a:lstStyle/>
          <a:p>
            <a:endParaRPr lang="zh-CN" altLang="en-US" dirty="0"/>
          </a:p>
        </p:txBody>
      </p:sp>
      <p:pic>
        <p:nvPicPr>
          <p:cNvPr id="7" name="图片 5">
            <a:extLst>
              <a:ext uri="{FF2B5EF4-FFF2-40B4-BE49-F238E27FC236}">
                <a16:creationId xmlns:a16="http://schemas.microsoft.com/office/drawing/2014/main" id="{C77580C5-703A-49B5-A44D-D7F3841DCC28}"/>
              </a:ext>
            </a:extLst>
          </p:cNvPr>
          <p:cNvPicPr>
            <a:picLocks noChangeAspect="1"/>
          </p:cNvPicPr>
          <p:nvPr/>
        </p:nvPicPr>
        <p:blipFill>
          <a:blip r:embed="rId5"/>
          <a:stretch>
            <a:fillRect/>
          </a:stretch>
        </p:blipFill>
        <p:spPr>
          <a:xfrm>
            <a:off x="4578745" y="3979078"/>
            <a:ext cx="2531905" cy="1585537"/>
          </a:xfrm>
          <a:prstGeom prst="rect">
            <a:avLst/>
          </a:prstGeom>
        </p:spPr>
      </p:pic>
      <p:pic>
        <p:nvPicPr>
          <p:cNvPr id="8" name="Picture 7">
            <a:extLst>
              <a:ext uri="{FF2B5EF4-FFF2-40B4-BE49-F238E27FC236}">
                <a16:creationId xmlns:a16="http://schemas.microsoft.com/office/drawing/2014/main" id="{1E6C5324-E5A2-4851-AB12-1D278A68699E}"/>
              </a:ext>
            </a:extLst>
          </p:cNvPr>
          <p:cNvPicPr>
            <a:picLocks noChangeAspect="1"/>
          </p:cNvPicPr>
          <p:nvPr/>
        </p:nvPicPr>
        <p:blipFill>
          <a:blip r:embed="rId6"/>
          <a:stretch>
            <a:fillRect/>
          </a:stretch>
        </p:blipFill>
        <p:spPr>
          <a:xfrm>
            <a:off x="2306105" y="3087149"/>
            <a:ext cx="972775" cy="423269"/>
          </a:xfrm>
          <a:prstGeom prst="rect">
            <a:avLst/>
          </a:prstGeom>
        </p:spPr>
      </p:pic>
      <p:pic>
        <p:nvPicPr>
          <p:cNvPr id="9" name="Picture 8">
            <a:extLst>
              <a:ext uri="{FF2B5EF4-FFF2-40B4-BE49-F238E27FC236}">
                <a16:creationId xmlns:a16="http://schemas.microsoft.com/office/drawing/2014/main" id="{2BEB2CB0-424B-4B43-92D3-5694DD754A86}"/>
              </a:ext>
            </a:extLst>
          </p:cNvPr>
          <p:cNvPicPr>
            <a:picLocks noChangeAspect="1"/>
          </p:cNvPicPr>
          <p:nvPr/>
        </p:nvPicPr>
        <p:blipFill>
          <a:blip r:embed="rId7"/>
          <a:stretch>
            <a:fillRect/>
          </a:stretch>
        </p:blipFill>
        <p:spPr>
          <a:xfrm>
            <a:off x="2128592" y="4971247"/>
            <a:ext cx="1003492" cy="309902"/>
          </a:xfrm>
          <a:prstGeom prst="rect">
            <a:avLst/>
          </a:prstGeom>
        </p:spPr>
      </p:pic>
      <p:pic>
        <p:nvPicPr>
          <p:cNvPr id="10" name="图片 4">
            <a:extLst>
              <a:ext uri="{FF2B5EF4-FFF2-40B4-BE49-F238E27FC236}">
                <a16:creationId xmlns:a16="http://schemas.microsoft.com/office/drawing/2014/main" id="{198D7A6E-3DAE-46A8-9D5D-D4F9D13B5FD6}"/>
              </a:ext>
            </a:extLst>
          </p:cNvPr>
          <p:cNvPicPr>
            <a:picLocks noChangeAspect="1"/>
          </p:cNvPicPr>
          <p:nvPr/>
        </p:nvPicPr>
        <p:blipFill>
          <a:blip r:embed="rId8"/>
          <a:stretch>
            <a:fillRect/>
          </a:stretch>
        </p:blipFill>
        <p:spPr>
          <a:xfrm>
            <a:off x="4537164" y="1961452"/>
            <a:ext cx="2573486" cy="1595260"/>
          </a:xfrm>
          <a:prstGeom prst="rect">
            <a:avLst/>
          </a:prstGeom>
        </p:spPr>
      </p:pic>
    </p:spTree>
    <p:extLst>
      <p:ext uri="{BB962C8B-B14F-4D97-AF65-F5344CB8AC3E}">
        <p14:creationId xmlns:p14="http://schemas.microsoft.com/office/powerpoint/2010/main" val="2666387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306E25-1795-4EAE-A37F-25AE9BD89D1A}"/>
                  </a:ext>
                </a:extLst>
              </p:cNvPr>
              <p:cNvSpPr>
                <a:spLocks noGrp="1"/>
              </p:cNvSpPr>
              <p:nvPr>
                <p:ph sz="quarter" idx="13"/>
              </p:nvPr>
            </p:nvSpPr>
            <p:spPr/>
            <p:txBody>
              <a:bodyPr>
                <a:normAutofit/>
              </a:bodyPr>
              <a:lstStyle/>
              <a:p>
                <a:pPr marL="0" indent="0">
                  <a:buNone/>
                </a:pPr>
                <a:endParaRPr lang="en-US" altLang="zh-CN" sz="2000" dirty="0"/>
              </a:p>
              <a:p>
                <a:r>
                  <a:rPr lang="zh-CN" altLang="en-US" sz="2000" dirty="0"/>
                  <a:t>例</a:t>
                </a:r>
                <a:r>
                  <a:rPr lang="en-US" altLang="zh-CN" sz="2000" dirty="0"/>
                  <a:t>2</a:t>
                </a:r>
                <a:r>
                  <a:rPr lang="zh-CN" altLang="en-US" sz="2000" dirty="0"/>
                  <a:t>：</a:t>
                </a:r>
                <a:r>
                  <a:rPr lang="en-US" altLang="zh-CN" sz="2000" dirty="0"/>
                  <a:t>head-to-tail</a:t>
                </a:r>
              </a:p>
              <a:p>
                <a:pPr lvl="1">
                  <a:lnSpc>
                    <a:spcPct val="150000"/>
                  </a:lnSpc>
                </a:pPr>
                <a:r>
                  <a:rPr lang="en-US" altLang="zh-CN" sz="1800" dirty="0"/>
                  <a:t>c</a:t>
                </a:r>
                <a:r>
                  <a:rPr lang="zh-CN" altLang="en-US" sz="1800" dirty="0"/>
                  <a:t>未被观测到</a:t>
                </a:r>
                <a:endParaRPr lang="en-US" altLang="zh-CN" sz="1800" dirty="0"/>
              </a:p>
              <a:p>
                <a:pPr marL="685765" lvl="2" indent="0">
                  <a:lnSpc>
                    <a:spcPct val="150000"/>
                  </a:lnSpc>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e>
                          <m:r>
                            <a:rPr lang="en-US" altLang="zh-CN" sz="1600" b="0" i="1" smtClean="0">
                              <a:latin typeface="Cambria Math" panose="02040503050406030204" pitchFamily="18" charset="0"/>
                            </a:rPr>
                            <m:t>𝑎</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oMath>
                  </m:oMathPara>
                </a14:m>
                <a:endParaRPr lang="en-US" altLang="zh-CN" sz="1600" dirty="0"/>
              </a:p>
              <a:p>
                <a:pPr marL="685765" lvl="2" indent="0">
                  <a:lnSpc>
                    <a:spcPct val="150000"/>
                  </a:lnSpc>
                  <a:buNone/>
                </a:pPr>
                <a:r>
                  <a:rPr lang="zh-CN" altLang="en-US" sz="1600" dirty="0"/>
                  <a:t>非条件独立 </a:t>
                </a:r>
                <a:endParaRPr lang="en-US" altLang="zh-CN" sz="1600" dirty="0"/>
              </a:p>
              <a:p>
                <a:pPr marL="342883" lvl="1" indent="0">
                  <a:buNone/>
                </a:pPr>
                <a:endParaRPr lang="en-US" altLang="zh-CN" sz="1800" dirty="0"/>
              </a:p>
              <a:p>
                <a:pPr lvl="1">
                  <a:lnSpc>
                    <a:spcPct val="150000"/>
                  </a:lnSpc>
                </a:pPr>
                <a:r>
                  <a:rPr lang="en-US" altLang="zh-CN" sz="1800" dirty="0"/>
                  <a:t>c</a:t>
                </a:r>
                <a:r>
                  <a:rPr lang="zh-CN" altLang="en-US" sz="1800" dirty="0"/>
                  <a:t>被观测到</a:t>
                </a:r>
                <a:endParaRPr lang="en-US" altLang="zh-CN" sz="1800" dirty="0"/>
              </a:p>
              <a:p>
                <a:pPr marL="685765" lvl="2" indent="0">
                  <a:lnSpc>
                    <a:spcPct val="100000"/>
                  </a:lnSpc>
                  <a:buNone/>
                </a:pPr>
                <a14:m>
                  <m:oMathPara xmlns:m="http://schemas.openxmlformats.org/officeDocument/2006/math">
                    <m:oMathParaPr>
                      <m:jc m:val="left"/>
                    </m:oMathParaPr>
                    <m:oMath xmlns:m="http://schemas.openxmlformats.org/officeDocument/2006/math">
                      <m:eqArr>
                        <m:eqArrPr>
                          <m:ctrlPr>
                            <a:rPr lang="en-US" altLang="zh-CN" sz="1600" b="0" i="1" dirty="0" smtClean="0">
                              <a:latin typeface="Cambria Math" panose="02040503050406030204" pitchFamily="18" charset="0"/>
                            </a:rPr>
                          </m:ctrlPr>
                        </m:eqArrPr>
                        <m:e>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=&amp;</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num>
                            <m:den>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d>
                            </m:den>
                          </m:f>
                        </m:e>
                        <m:e>
                          <m:r>
                            <a:rPr lang="en-US" altLang="zh-CN" sz="1600" b="0" i="1" smtClean="0">
                              <a:latin typeface="Cambria Math" panose="02040503050406030204" pitchFamily="18" charset="0"/>
                            </a:rPr>
                            <m:t>=&amp;</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e>
                                  <m:r>
                                    <a:rPr lang="en-US" altLang="zh-CN" sz="1600" b="0" i="1" smtClean="0">
                                      <a:latin typeface="Cambria Math" panose="02040503050406030204" pitchFamily="18" charset="0"/>
                                    </a:rPr>
                                    <m:t>𝑎</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num>
                            <m:den>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d>
                            </m:den>
                          </m:f>
                        </m:e>
                        <m:e>
                          <m:r>
                            <a:rPr lang="en-US" altLang="zh-CN" sz="1600" b="0" i="1" smtClean="0">
                              <a:latin typeface="Cambria Math" panose="02040503050406030204" pitchFamily="18" charset="0"/>
                            </a:rPr>
                            <m:t>=&amp; </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e>
                      </m:eqArr>
                    </m:oMath>
                  </m:oMathPara>
                </a14:m>
                <a:endParaRPr lang="en-US" altLang="zh-CN" sz="1600" b="0" i="1" dirty="0"/>
              </a:p>
              <a:p>
                <a:pPr marL="685765" lvl="2" indent="0">
                  <a:lnSpc>
                    <a:spcPct val="200000"/>
                  </a:lnSpc>
                  <a:buNone/>
                </a:pPr>
                <a:r>
                  <a:rPr lang="zh-CN" altLang="en-US" sz="1600" dirty="0"/>
                  <a:t>条件独立</a:t>
                </a:r>
                <a:endParaRPr lang="en-US" altLang="zh-CN" sz="1600" dirty="0"/>
              </a:p>
            </p:txBody>
          </p:sp>
        </mc:Choice>
        <mc:Fallback xmlns="">
          <p:sp>
            <p:nvSpPr>
              <p:cNvPr id="4" name="Content Placeholder 3">
                <a:extLst>
                  <a:ext uri="{FF2B5EF4-FFF2-40B4-BE49-F238E27FC236}">
                    <a16:creationId xmlns:a16="http://schemas.microsoft.com/office/drawing/2014/main" id="{A8306E25-1795-4EAE-A37F-25AE9BD89D1A}"/>
                  </a:ext>
                </a:extLst>
              </p:cNvPr>
              <p:cNvSpPr>
                <a:spLocks noGrp="1" noRot="1" noChangeAspect="1" noMove="1" noResize="1" noEditPoints="1" noAdjustHandles="1" noChangeArrowheads="1" noChangeShapeType="1" noTextEdit="1"/>
              </p:cNvSpPr>
              <p:nvPr>
                <p:ph sz="quarter" idx="13"/>
              </p:nvPr>
            </p:nvSpPr>
            <p:spPr>
              <a:blipFill>
                <a:blip r:embed="rId5"/>
                <a:stretch>
                  <a:fillRect l="-674"/>
                </a:stretch>
              </a:blipFill>
            </p:spPr>
            <p:txBody>
              <a:bodyPr/>
              <a:lstStyle/>
              <a:p>
                <a:r>
                  <a:rPr lang="zh-CN" altLang="en-US">
                    <a:noFill/>
                  </a:rPr>
                  <a:t> </a:t>
                </a:r>
              </a:p>
            </p:txBody>
          </p:sp>
        </mc:Fallback>
      </mc:AlternateContent>
      <p:pic>
        <p:nvPicPr>
          <p:cNvPr id="15" name="Picture 7">
            <a:extLst>
              <a:ext uri="{FF2B5EF4-FFF2-40B4-BE49-F238E27FC236}">
                <a16:creationId xmlns:a16="http://schemas.microsoft.com/office/drawing/2014/main" id="{90A940DF-1622-4C61-8F5A-097FD748903A}"/>
              </a:ext>
            </a:extLst>
          </p:cNvPr>
          <p:cNvPicPr>
            <a:picLocks noChangeAspect="1"/>
          </p:cNvPicPr>
          <p:nvPr/>
        </p:nvPicPr>
        <p:blipFill>
          <a:blip r:embed="rId6"/>
          <a:stretch>
            <a:fillRect/>
          </a:stretch>
        </p:blipFill>
        <p:spPr>
          <a:xfrm>
            <a:off x="2370845" y="2740643"/>
            <a:ext cx="858458" cy="373528"/>
          </a:xfrm>
          <a:prstGeom prst="rect">
            <a:avLst/>
          </a:prstGeom>
        </p:spPr>
      </p:pic>
      <p:sp>
        <p:nvSpPr>
          <p:cNvPr id="2" name="Slide Number Placeholder 1">
            <a:extLst>
              <a:ext uri="{FF2B5EF4-FFF2-40B4-BE49-F238E27FC236}">
                <a16:creationId xmlns:a16="http://schemas.microsoft.com/office/drawing/2014/main" id="{3FABEED9-AB97-4976-82B1-435BE364D0DF}"/>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sp>
        <p:nvSpPr>
          <p:cNvPr id="3" name="Title 2">
            <a:extLst>
              <a:ext uri="{FF2B5EF4-FFF2-40B4-BE49-F238E27FC236}">
                <a16:creationId xmlns:a16="http://schemas.microsoft.com/office/drawing/2014/main" id="{CF5EB0D3-0EFF-49A6-A5EC-58EFDC0F8497}"/>
              </a:ext>
            </a:extLst>
          </p:cNvPr>
          <p:cNvSpPr>
            <a:spLocks noGrp="1"/>
          </p:cNvSpPr>
          <p:nvPr>
            <p:ph type="title"/>
          </p:nvPr>
        </p:nvSpPr>
        <p:spPr/>
        <p:txBody>
          <a:bodyPr/>
          <a:lstStyle/>
          <a:p>
            <a:r>
              <a:rPr lang="zh-CN" altLang="en-US" dirty="0"/>
              <a:t>图模型中的条件独立</a:t>
            </a:r>
          </a:p>
        </p:txBody>
      </p:sp>
      <p:sp>
        <p:nvSpPr>
          <p:cNvPr id="5" name="Footer Placeholder 4">
            <a:extLst>
              <a:ext uri="{FF2B5EF4-FFF2-40B4-BE49-F238E27FC236}">
                <a16:creationId xmlns:a16="http://schemas.microsoft.com/office/drawing/2014/main" id="{57D39AD5-7657-4BBD-A2AB-EA937C261803}"/>
              </a:ext>
            </a:extLst>
          </p:cNvPr>
          <p:cNvSpPr>
            <a:spLocks noGrp="1"/>
          </p:cNvSpPr>
          <p:nvPr>
            <p:ph type="ftr" sz="quarter" idx="11"/>
          </p:nvPr>
        </p:nvSpPr>
        <p:spPr/>
        <p:txBody>
          <a:bodyPr/>
          <a:lstStyle/>
          <a:p>
            <a:endParaRPr lang="zh-CN" altLang="en-US" dirty="0"/>
          </a:p>
        </p:txBody>
      </p:sp>
      <p:pic>
        <p:nvPicPr>
          <p:cNvPr id="9" name="Picture 8">
            <a:extLst>
              <a:ext uri="{FF2B5EF4-FFF2-40B4-BE49-F238E27FC236}">
                <a16:creationId xmlns:a16="http://schemas.microsoft.com/office/drawing/2014/main" id="{2BEB2CB0-424B-4B43-92D3-5694DD754A86}"/>
              </a:ext>
            </a:extLst>
          </p:cNvPr>
          <p:cNvPicPr>
            <a:picLocks noChangeAspect="1"/>
          </p:cNvPicPr>
          <p:nvPr/>
        </p:nvPicPr>
        <p:blipFill>
          <a:blip r:embed="rId7"/>
          <a:stretch>
            <a:fillRect/>
          </a:stretch>
        </p:blipFill>
        <p:spPr>
          <a:xfrm>
            <a:off x="2158918" y="5358723"/>
            <a:ext cx="956342" cy="295341"/>
          </a:xfrm>
          <a:prstGeom prst="rect">
            <a:avLst/>
          </a:prstGeom>
        </p:spPr>
      </p:pic>
      <p:pic>
        <p:nvPicPr>
          <p:cNvPr id="12" name="图片 3">
            <a:extLst>
              <a:ext uri="{FF2B5EF4-FFF2-40B4-BE49-F238E27FC236}">
                <a16:creationId xmlns:a16="http://schemas.microsoft.com/office/drawing/2014/main" id="{1E3D7235-4A71-44CE-854C-FB0BC67F195F}"/>
              </a:ext>
            </a:extLst>
          </p:cNvPr>
          <p:cNvPicPr>
            <a:picLocks noChangeAspect="1"/>
          </p:cNvPicPr>
          <p:nvPr/>
        </p:nvPicPr>
        <p:blipFill>
          <a:blip r:embed="rId8"/>
          <a:stretch>
            <a:fillRect/>
          </a:stretch>
        </p:blipFill>
        <p:spPr>
          <a:xfrm>
            <a:off x="4824548" y="2668724"/>
            <a:ext cx="2952808" cy="601591"/>
          </a:xfrm>
          <a:prstGeom prst="rect">
            <a:avLst/>
          </a:prstGeom>
        </p:spPr>
      </p:pic>
      <p:pic>
        <p:nvPicPr>
          <p:cNvPr id="13" name="图片 4">
            <a:extLst>
              <a:ext uri="{FF2B5EF4-FFF2-40B4-BE49-F238E27FC236}">
                <a16:creationId xmlns:a16="http://schemas.microsoft.com/office/drawing/2014/main" id="{980D1B68-BFEE-4090-B21D-9A6E090B2ECC}"/>
              </a:ext>
            </a:extLst>
          </p:cNvPr>
          <p:cNvPicPr>
            <a:picLocks noChangeAspect="1"/>
          </p:cNvPicPr>
          <p:nvPr/>
        </p:nvPicPr>
        <p:blipFill>
          <a:blip r:embed="rId9"/>
          <a:stretch>
            <a:fillRect/>
          </a:stretch>
        </p:blipFill>
        <p:spPr>
          <a:xfrm>
            <a:off x="4824548" y="4167693"/>
            <a:ext cx="2952808" cy="616631"/>
          </a:xfrm>
          <a:prstGeom prst="rect">
            <a:avLst/>
          </a:prstGeom>
        </p:spPr>
      </p:pic>
      <p:sp>
        <p:nvSpPr>
          <p:cNvPr id="6" name="Rectangle 1">
            <a:extLst>
              <a:ext uri="{FF2B5EF4-FFF2-40B4-BE49-F238E27FC236}">
                <a16:creationId xmlns:a16="http://schemas.microsoft.com/office/drawing/2014/main" id="{F3C3BA5D-8934-8C46-F7BB-589647E3107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https://ssc.sjtu.edu.cn系统进行审批。谢谢！</a:t>
            </a:r>
          </a:p>
        </p:txBody>
      </p:sp>
    </p:spTree>
    <p:extLst>
      <p:ext uri="{BB962C8B-B14F-4D97-AF65-F5344CB8AC3E}">
        <p14:creationId xmlns:p14="http://schemas.microsoft.com/office/powerpoint/2010/main" val="333390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BEED9-AB97-4976-82B1-435BE364D0DF}"/>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3" name="Title 2">
            <a:extLst>
              <a:ext uri="{FF2B5EF4-FFF2-40B4-BE49-F238E27FC236}">
                <a16:creationId xmlns:a16="http://schemas.microsoft.com/office/drawing/2014/main" id="{CF5EB0D3-0EFF-49A6-A5EC-58EFDC0F8497}"/>
              </a:ext>
            </a:extLst>
          </p:cNvPr>
          <p:cNvSpPr>
            <a:spLocks noGrp="1"/>
          </p:cNvSpPr>
          <p:nvPr>
            <p:ph type="title"/>
          </p:nvPr>
        </p:nvSpPr>
        <p:spPr/>
        <p:txBody>
          <a:bodyPr/>
          <a:lstStyle/>
          <a:p>
            <a:r>
              <a:rPr lang="zh-CN" altLang="en-US" dirty="0"/>
              <a:t>图模型中的条件独立</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306E25-1795-4EAE-A37F-25AE9BD89D1A}"/>
                  </a:ext>
                </a:extLst>
              </p:cNvPr>
              <p:cNvSpPr>
                <a:spLocks noGrp="1"/>
              </p:cNvSpPr>
              <p:nvPr>
                <p:ph sz="quarter" idx="13"/>
              </p:nvPr>
            </p:nvSpPr>
            <p:spPr/>
            <p:txBody>
              <a:bodyPr>
                <a:normAutofit/>
              </a:bodyPr>
              <a:lstStyle/>
              <a:p>
                <a:pPr marL="0" indent="0">
                  <a:buNone/>
                </a:pPr>
                <a:endParaRPr lang="en-US" altLang="zh-CN" sz="2000" dirty="0"/>
              </a:p>
              <a:p>
                <a:r>
                  <a:rPr lang="zh-CN" altLang="en-US" sz="2000" dirty="0"/>
                  <a:t>例</a:t>
                </a:r>
                <a:r>
                  <a:rPr lang="en-US" altLang="zh-CN" sz="2000" dirty="0"/>
                  <a:t>3</a:t>
                </a:r>
                <a:r>
                  <a:rPr lang="zh-CN" altLang="en-US" sz="2000" dirty="0"/>
                  <a:t>：</a:t>
                </a:r>
                <a:r>
                  <a:rPr lang="en-US" altLang="zh-CN" sz="2000" dirty="0"/>
                  <a:t>head-to-head</a:t>
                </a:r>
              </a:p>
              <a:p>
                <a:pPr lvl="1">
                  <a:lnSpc>
                    <a:spcPct val="150000"/>
                  </a:lnSpc>
                </a:pPr>
                <a:r>
                  <a:rPr lang="en-US" altLang="zh-CN" sz="1800" dirty="0"/>
                  <a:t>c</a:t>
                </a:r>
                <a:r>
                  <a:rPr lang="zh-CN" altLang="en-US" sz="1800" dirty="0"/>
                  <a:t>未被观测到</a:t>
                </a:r>
                <a:endParaRPr lang="en-US" altLang="zh-CN" sz="1800" dirty="0"/>
              </a:p>
              <a:p>
                <a:pPr marL="685765" lvl="2" indent="0">
                  <a:lnSpc>
                    <a:spcPct val="150000"/>
                  </a:lnSpc>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oMath>
                  </m:oMathPara>
                </a14:m>
                <a:endParaRPr lang="en-US" altLang="zh-CN" sz="1600" dirty="0"/>
              </a:p>
              <a:p>
                <a:pPr marL="685765" lvl="2" indent="0">
                  <a:lnSpc>
                    <a:spcPct val="150000"/>
                  </a:lnSpc>
                  <a:buNone/>
                </a:pPr>
                <a:r>
                  <a:rPr lang="zh-CN" altLang="en-US" sz="1600" dirty="0"/>
                  <a:t>两边分别边缘化</a:t>
                </a:r>
                <a:r>
                  <a:rPr lang="en-US" altLang="zh-CN" sz="1600" dirty="0"/>
                  <a:t>c</a:t>
                </a:r>
              </a:p>
              <a:p>
                <a:pPr marL="685765" lvl="2" indent="0">
                  <a:lnSpc>
                    <a:spcPct val="100000"/>
                  </a:lnSpc>
                  <a:buNone/>
                </a:pPr>
                <a:r>
                  <a:rPr lang="en-US" altLang="zh-CN" sz="1600" b="0" dirty="0"/>
                  <a:t>     </a:t>
                </a:r>
                <a14:m>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oMath>
                </a14:m>
                <a:endParaRPr lang="en-US" altLang="zh-CN" sz="1600" dirty="0"/>
              </a:p>
              <a:p>
                <a:pPr marL="685765" lvl="2" indent="0">
                  <a:lnSpc>
                    <a:spcPct val="200000"/>
                  </a:lnSpc>
                  <a:buNone/>
                </a:pPr>
                <a:r>
                  <a:rPr lang="zh-CN" altLang="en-US" sz="1600" dirty="0"/>
                  <a:t>条件独立</a:t>
                </a:r>
                <a:endParaRPr lang="en-US" altLang="zh-CN" sz="1600" dirty="0"/>
              </a:p>
              <a:p>
                <a:pPr lvl="1">
                  <a:lnSpc>
                    <a:spcPct val="150000"/>
                  </a:lnSpc>
                </a:pPr>
                <a:r>
                  <a:rPr lang="en-US" altLang="zh-CN" sz="1800" dirty="0"/>
                  <a:t>c</a:t>
                </a:r>
                <a:r>
                  <a:rPr lang="zh-CN" altLang="en-US" sz="1800" dirty="0"/>
                  <a:t>被观测到</a:t>
                </a:r>
                <a:endParaRPr lang="en-US" altLang="zh-CN" sz="1800" dirty="0"/>
              </a:p>
              <a:p>
                <a:pPr marL="685765" lvl="2" indent="0">
                  <a:lnSpc>
                    <a:spcPct val="100000"/>
                  </a:lnSpc>
                  <a:buNone/>
                </a:pPr>
                <a14:m>
                  <m:oMathPara xmlns:m="http://schemas.openxmlformats.org/officeDocument/2006/math">
                    <m:oMathParaPr>
                      <m:jc m:val="left"/>
                    </m:oMathParaPr>
                    <m:oMath xmlns:m="http://schemas.openxmlformats.org/officeDocument/2006/math">
                      <m:eqArr>
                        <m:eqArrPr>
                          <m:ctrlPr>
                            <a:rPr lang="en-US" altLang="zh-CN" sz="1600" b="0" i="1" dirty="0" smtClean="0">
                              <a:latin typeface="Cambria Math" panose="02040503050406030204" pitchFamily="18" charset="0"/>
                            </a:rPr>
                          </m:ctrlPr>
                        </m:eqArrPr>
                        <m:e>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e>
                            <m:e>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=&amp;</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num>
                            <m:den>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d>
                            </m:den>
                          </m:f>
                        </m:e>
                        <m:e>
                          <m:r>
                            <a:rPr lang="en-US" altLang="zh-CN" sz="1600" b="0" i="1" smtClean="0">
                              <a:latin typeface="Cambria Math" panose="02040503050406030204" pitchFamily="18" charset="0"/>
                            </a:rPr>
                            <m:t>=&amp;</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𝑎</m:t>
                                  </m:r>
                                </m:e>
                              </m:d>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𝑏</m:t>
                                  </m:r>
                                </m:e>
                              </m:d>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𝑐</m:t>
                                  </m:r>
                                </m:e>
                                <m:e>
                                  <m:r>
                                    <a:rPr lang="en-US" altLang="zh-CN" sz="1600" i="1">
                                      <a:latin typeface="Cambria Math" panose="02040503050406030204" pitchFamily="18" charset="0"/>
                                    </a:rPr>
                                    <m:t>𝑎</m:t>
                                  </m:r>
                                  <m:r>
                                    <a:rPr lang="en-US" altLang="zh-CN" sz="1600" i="1">
                                      <a:latin typeface="Cambria Math" panose="02040503050406030204" pitchFamily="18" charset="0"/>
                                    </a:rPr>
                                    <m:t>,</m:t>
                                  </m:r>
                                  <m:r>
                                    <a:rPr lang="en-US" altLang="zh-CN" sz="1600" i="1">
                                      <a:latin typeface="Cambria Math" panose="02040503050406030204" pitchFamily="18" charset="0"/>
                                    </a:rPr>
                                    <m:t>𝑏</m:t>
                                  </m:r>
                                </m:e>
                              </m:d>
                            </m:num>
                            <m:den>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m:t>
                                  </m:r>
                                </m:e>
                              </m:d>
                            </m:den>
                          </m:f>
                        </m:e>
                      </m:eqArr>
                    </m:oMath>
                  </m:oMathPara>
                </a14:m>
                <a:endParaRPr lang="en-US" altLang="zh-CN" sz="1600" b="0" i="1" dirty="0"/>
              </a:p>
              <a:p>
                <a:pPr marL="685765" lvl="2" indent="0">
                  <a:lnSpc>
                    <a:spcPct val="200000"/>
                  </a:lnSpc>
                  <a:buNone/>
                </a:pPr>
                <a:r>
                  <a:rPr lang="zh-CN" altLang="en-US" sz="1600" dirty="0"/>
                  <a:t>非条件独立</a:t>
                </a:r>
                <a:endParaRPr lang="en-US" altLang="zh-CN" sz="1600" dirty="0"/>
              </a:p>
            </p:txBody>
          </p:sp>
        </mc:Choice>
        <mc:Fallback xmlns="">
          <p:sp>
            <p:nvSpPr>
              <p:cNvPr id="4" name="Content Placeholder 3">
                <a:extLst>
                  <a:ext uri="{FF2B5EF4-FFF2-40B4-BE49-F238E27FC236}">
                    <a16:creationId xmlns:a16="http://schemas.microsoft.com/office/drawing/2014/main" id="{A8306E25-1795-4EAE-A37F-25AE9BD89D1A}"/>
                  </a:ext>
                </a:extLst>
              </p:cNvPr>
              <p:cNvSpPr>
                <a:spLocks noGrp="1" noRot="1" noChangeAspect="1" noMove="1" noResize="1" noEditPoints="1" noAdjustHandles="1" noChangeArrowheads="1" noChangeShapeType="1" noTextEdit="1"/>
              </p:cNvSpPr>
              <p:nvPr>
                <p:ph sz="quarter" idx="13"/>
              </p:nvPr>
            </p:nvSpPr>
            <p:spPr>
              <a:blipFill>
                <a:blip r:embed="rId4"/>
                <a:stretch>
                  <a:fillRect l="-674"/>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57D39AD5-7657-4BBD-A2AB-EA937C261803}"/>
              </a:ext>
            </a:extLst>
          </p:cNvPr>
          <p:cNvSpPr>
            <a:spLocks noGrp="1"/>
          </p:cNvSpPr>
          <p:nvPr>
            <p:ph type="ftr" sz="quarter" idx="11"/>
          </p:nvPr>
        </p:nvSpPr>
        <p:spPr/>
        <p:txBody>
          <a:bodyPr/>
          <a:lstStyle/>
          <a:p>
            <a:endParaRPr lang="zh-CN" altLang="en-US" dirty="0"/>
          </a:p>
        </p:txBody>
      </p:sp>
      <p:pic>
        <p:nvPicPr>
          <p:cNvPr id="10" name="图片 3">
            <a:extLst>
              <a:ext uri="{FF2B5EF4-FFF2-40B4-BE49-F238E27FC236}">
                <a16:creationId xmlns:a16="http://schemas.microsoft.com/office/drawing/2014/main" id="{B1E1317C-DA03-40DA-8216-86A1D381DA8B}"/>
              </a:ext>
            </a:extLst>
          </p:cNvPr>
          <p:cNvPicPr>
            <a:picLocks noChangeAspect="1"/>
          </p:cNvPicPr>
          <p:nvPr/>
        </p:nvPicPr>
        <p:blipFill>
          <a:blip r:embed="rId5"/>
          <a:stretch>
            <a:fillRect/>
          </a:stretch>
        </p:blipFill>
        <p:spPr>
          <a:xfrm>
            <a:off x="4463022" y="1896713"/>
            <a:ext cx="2738011" cy="1899233"/>
          </a:xfrm>
          <a:prstGeom prst="rect">
            <a:avLst/>
          </a:prstGeom>
        </p:spPr>
      </p:pic>
      <p:pic>
        <p:nvPicPr>
          <p:cNvPr id="11" name="图片 4">
            <a:extLst>
              <a:ext uri="{FF2B5EF4-FFF2-40B4-BE49-F238E27FC236}">
                <a16:creationId xmlns:a16="http://schemas.microsoft.com/office/drawing/2014/main" id="{CCBED34E-9725-4D1D-9356-B0BBA45E85C7}"/>
              </a:ext>
            </a:extLst>
          </p:cNvPr>
          <p:cNvPicPr>
            <a:picLocks noChangeAspect="1"/>
          </p:cNvPicPr>
          <p:nvPr/>
        </p:nvPicPr>
        <p:blipFill>
          <a:blip r:embed="rId6"/>
          <a:stretch>
            <a:fillRect/>
          </a:stretch>
        </p:blipFill>
        <p:spPr>
          <a:xfrm>
            <a:off x="4466711" y="4250032"/>
            <a:ext cx="2720036" cy="1809363"/>
          </a:xfrm>
          <a:prstGeom prst="rect">
            <a:avLst/>
          </a:prstGeom>
        </p:spPr>
      </p:pic>
      <p:pic>
        <p:nvPicPr>
          <p:cNvPr id="6" name="Picture 5">
            <a:extLst>
              <a:ext uri="{FF2B5EF4-FFF2-40B4-BE49-F238E27FC236}">
                <a16:creationId xmlns:a16="http://schemas.microsoft.com/office/drawing/2014/main" id="{343570D7-8446-407A-8146-23033B7EF5EC}"/>
              </a:ext>
            </a:extLst>
          </p:cNvPr>
          <p:cNvPicPr>
            <a:picLocks noChangeAspect="1"/>
          </p:cNvPicPr>
          <p:nvPr/>
        </p:nvPicPr>
        <p:blipFill>
          <a:blip r:embed="rId7"/>
          <a:stretch>
            <a:fillRect/>
          </a:stretch>
        </p:blipFill>
        <p:spPr>
          <a:xfrm>
            <a:off x="2178429" y="3593013"/>
            <a:ext cx="866280" cy="253545"/>
          </a:xfrm>
          <a:prstGeom prst="rect">
            <a:avLst/>
          </a:prstGeom>
        </p:spPr>
      </p:pic>
      <p:pic>
        <p:nvPicPr>
          <p:cNvPr id="7" name="Picture 6">
            <a:extLst>
              <a:ext uri="{FF2B5EF4-FFF2-40B4-BE49-F238E27FC236}">
                <a16:creationId xmlns:a16="http://schemas.microsoft.com/office/drawing/2014/main" id="{75F8D5AF-A0D6-4F84-82CD-3E646B920745}"/>
              </a:ext>
            </a:extLst>
          </p:cNvPr>
          <p:cNvPicPr>
            <a:picLocks noChangeAspect="1"/>
          </p:cNvPicPr>
          <p:nvPr/>
        </p:nvPicPr>
        <p:blipFill>
          <a:blip r:embed="rId8"/>
          <a:stretch>
            <a:fillRect/>
          </a:stretch>
        </p:blipFill>
        <p:spPr>
          <a:xfrm>
            <a:off x="2340651" y="5682039"/>
            <a:ext cx="957837" cy="253545"/>
          </a:xfrm>
          <a:prstGeom prst="rect">
            <a:avLst/>
          </a:prstGeom>
        </p:spPr>
      </p:pic>
    </p:spTree>
    <p:extLst>
      <p:ext uri="{BB962C8B-B14F-4D97-AF65-F5344CB8AC3E}">
        <p14:creationId xmlns:p14="http://schemas.microsoft.com/office/powerpoint/2010/main" val="2498496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E3792-5BBF-4034-B340-30EB6E18AFE8}"/>
              </a:ext>
            </a:extLst>
          </p:cNvPr>
          <p:cNvSpPr>
            <a:spLocks noGrp="1"/>
          </p:cNvSpPr>
          <p:nvPr>
            <p:ph type="body" idx="1"/>
          </p:nvPr>
        </p:nvSpPr>
        <p:spPr>
          <a:xfrm>
            <a:off x="5344752" y="2454877"/>
            <a:ext cx="3179425" cy="407780"/>
          </a:xfrm>
        </p:spPr>
        <p:txBody>
          <a:bodyPr/>
          <a:lstStyle/>
          <a:p>
            <a:r>
              <a:rPr lang="zh-CN" altLang="en-US" dirty="0"/>
              <a:t>数据科学回顾</a:t>
            </a:r>
          </a:p>
        </p:txBody>
      </p:sp>
      <p:sp>
        <p:nvSpPr>
          <p:cNvPr id="3" name="Text Placeholder 2">
            <a:extLst>
              <a:ext uri="{FF2B5EF4-FFF2-40B4-BE49-F238E27FC236}">
                <a16:creationId xmlns:a16="http://schemas.microsoft.com/office/drawing/2014/main" id="{4C8FD77F-1B37-4258-B61A-B606C2AC4241}"/>
              </a:ext>
            </a:extLst>
          </p:cNvPr>
          <p:cNvSpPr>
            <a:spLocks noGrp="1"/>
          </p:cNvSpPr>
          <p:nvPr>
            <p:ph type="body" idx="12"/>
          </p:nvPr>
        </p:nvSpPr>
        <p:spPr>
          <a:xfrm>
            <a:off x="4459727" y="2433550"/>
            <a:ext cx="636022" cy="407781"/>
          </a:xfrm>
        </p:spPr>
        <p:txBody>
          <a:bodyPr/>
          <a:lstStyle/>
          <a:p>
            <a:r>
              <a:rPr lang="en-US" altLang="zh-CN" dirty="0"/>
              <a:t>01</a:t>
            </a:r>
            <a:endParaRPr lang="zh-CN" altLang="en-US" dirty="0"/>
          </a:p>
        </p:txBody>
      </p:sp>
      <p:sp>
        <p:nvSpPr>
          <p:cNvPr id="4" name="Text Placeholder 3">
            <a:extLst>
              <a:ext uri="{FF2B5EF4-FFF2-40B4-BE49-F238E27FC236}">
                <a16:creationId xmlns:a16="http://schemas.microsoft.com/office/drawing/2014/main" id="{CF8E1CDC-DC49-4C4F-BD1E-2F18C63E7756}"/>
              </a:ext>
            </a:extLst>
          </p:cNvPr>
          <p:cNvSpPr>
            <a:spLocks noGrp="1"/>
          </p:cNvSpPr>
          <p:nvPr>
            <p:ph type="body" idx="13"/>
          </p:nvPr>
        </p:nvSpPr>
        <p:spPr>
          <a:xfrm>
            <a:off x="5344752" y="3191231"/>
            <a:ext cx="3179425" cy="521310"/>
          </a:xfrm>
        </p:spPr>
        <p:txBody>
          <a:bodyPr>
            <a:normAutofit/>
          </a:bodyPr>
          <a:lstStyle/>
          <a:p>
            <a:r>
              <a:rPr lang="zh-CN" altLang="en-US" dirty="0"/>
              <a:t>概率图模型</a:t>
            </a:r>
          </a:p>
        </p:txBody>
      </p:sp>
      <p:sp>
        <p:nvSpPr>
          <p:cNvPr id="5" name="Text Placeholder 4">
            <a:extLst>
              <a:ext uri="{FF2B5EF4-FFF2-40B4-BE49-F238E27FC236}">
                <a16:creationId xmlns:a16="http://schemas.microsoft.com/office/drawing/2014/main" id="{EFCEA82B-0BA2-4D2E-9436-CC920E0B672E}"/>
              </a:ext>
            </a:extLst>
          </p:cNvPr>
          <p:cNvSpPr>
            <a:spLocks noGrp="1"/>
          </p:cNvSpPr>
          <p:nvPr>
            <p:ph type="body" idx="14"/>
          </p:nvPr>
        </p:nvSpPr>
        <p:spPr>
          <a:xfrm>
            <a:off x="4459727" y="3212251"/>
            <a:ext cx="636022" cy="407781"/>
          </a:xfrm>
        </p:spPr>
        <p:txBody>
          <a:bodyPr/>
          <a:lstStyle/>
          <a:p>
            <a:r>
              <a:rPr lang="en-US" altLang="zh-CN" dirty="0"/>
              <a:t>02</a:t>
            </a:r>
            <a:endParaRPr lang="zh-CN" altLang="en-US" dirty="0"/>
          </a:p>
        </p:txBody>
      </p:sp>
      <p:sp>
        <p:nvSpPr>
          <p:cNvPr id="6" name="Text Placeholder 5">
            <a:extLst>
              <a:ext uri="{FF2B5EF4-FFF2-40B4-BE49-F238E27FC236}">
                <a16:creationId xmlns:a16="http://schemas.microsoft.com/office/drawing/2014/main" id="{51953662-C085-40AB-B56B-5C005F3FF522}"/>
              </a:ext>
            </a:extLst>
          </p:cNvPr>
          <p:cNvSpPr>
            <a:spLocks noGrp="1"/>
          </p:cNvSpPr>
          <p:nvPr>
            <p:ph type="body" idx="15"/>
          </p:nvPr>
        </p:nvSpPr>
        <p:spPr>
          <a:xfrm>
            <a:off x="5344751" y="3969932"/>
            <a:ext cx="3179425" cy="521310"/>
          </a:xfrm>
        </p:spPr>
        <p:txBody>
          <a:bodyPr>
            <a:normAutofit/>
          </a:bodyPr>
          <a:lstStyle/>
          <a:p>
            <a:r>
              <a:rPr lang="zh-CN" altLang="en-US" dirty="0"/>
              <a:t>贝叶斯网络</a:t>
            </a:r>
          </a:p>
        </p:txBody>
      </p:sp>
      <p:sp>
        <p:nvSpPr>
          <p:cNvPr id="7" name="Text Placeholder 6">
            <a:extLst>
              <a:ext uri="{FF2B5EF4-FFF2-40B4-BE49-F238E27FC236}">
                <a16:creationId xmlns:a16="http://schemas.microsoft.com/office/drawing/2014/main" id="{BE98CB50-7689-4C5F-BCED-7238F9B4FA41}"/>
              </a:ext>
            </a:extLst>
          </p:cNvPr>
          <p:cNvSpPr>
            <a:spLocks noGrp="1"/>
          </p:cNvSpPr>
          <p:nvPr>
            <p:ph type="body" idx="16"/>
          </p:nvPr>
        </p:nvSpPr>
        <p:spPr>
          <a:xfrm>
            <a:off x="4459727" y="3990952"/>
            <a:ext cx="636022" cy="407781"/>
          </a:xfrm>
        </p:spPr>
        <p:txBody>
          <a:bodyPr/>
          <a:lstStyle/>
          <a:p>
            <a:r>
              <a:rPr lang="en-US" altLang="zh-CN" dirty="0"/>
              <a:t>03</a:t>
            </a:r>
            <a:endParaRPr lang="zh-CN" altLang="en-US" dirty="0"/>
          </a:p>
        </p:txBody>
      </p:sp>
      <p:sp>
        <p:nvSpPr>
          <p:cNvPr id="10" name="Slide Number Placeholder 9">
            <a:extLst>
              <a:ext uri="{FF2B5EF4-FFF2-40B4-BE49-F238E27FC236}">
                <a16:creationId xmlns:a16="http://schemas.microsoft.com/office/drawing/2014/main" id="{B479D59C-C1F9-43FF-AD70-2D0455D3C708}"/>
              </a:ext>
            </a:extLst>
          </p:cNvPr>
          <p:cNvSpPr>
            <a:spLocks noGrp="1"/>
          </p:cNvSpPr>
          <p:nvPr>
            <p:ph type="sldNum" sz="quarter" idx="19"/>
          </p:nvPr>
        </p:nvSpPr>
        <p:spPr/>
        <p:txBody>
          <a:bodyPr/>
          <a:lstStyle/>
          <a:p>
            <a:fld id="{5DD3DB80-B894-403A-B48E-6FDC1A72010E}" type="slidenum">
              <a:rPr lang="zh-CN" altLang="en-US" smtClean="0"/>
              <a:pPr/>
              <a:t>3</a:t>
            </a:fld>
            <a:endParaRPr lang="zh-CN" altLang="en-US" dirty="0"/>
          </a:p>
        </p:txBody>
      </p:sp>
    </p:spTree>
    <p:extLst>
      <p:ext uri="{BB962C8B-B14F-4D97-AF65-F5344CB8AC3E}">
        <p14:creationId xmlns:p14="http://schemas.microsoft.com/office/powerpoint/2010/main" val="3115244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21FD32-029B-41F9-8094-37FEF5183240}"/>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
        <p:nvSpPr>
          <p:cNvPr id="3" name="Title 2">
            <a:extLst>
              <a:ext uri="{FF2B5EF4-FFF2-40B4-BE49-F238E27FC236}">
                <a16:creationId xmlns:a16="http://schemas.microsoft.com/office/drawing/2014/main" id="{19779CA3-A39A-46EE-9380-19A65EBC5BD2}"/>
              </a:ext>
            </a:extLst>
          </p:cNvPr>
          <p:cNvSpPr>
            <a:spLocks noGrp="1"/>
          </p:cNvSpPr>
          <p:nvPr>
            <p:ph type="title"/>
          </p:nvPr>
        </p:nvSpPr>
        <p:spPr/>
        <p:txBody>
          <a:bodyPr/>
          <a:lstStyle/>
          <a:p>
            <a:r>
              <a:rPr lang="zh-CN" altLang="en-US" dirty="0"/>
              <a:t>理解</a:t>
            </a:r>
            <a:r>
              <a:rPr lang="en-US" altLang="zh-CN" dirty="0"/>
              <a:t>head-to-head</a:t>
            </a:r>
            <a:r>
              <a:rPr lang="zh-CN" altLang="en-US" dirty="0"/>
              <a:t>的例子</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FC41BB-4164-41AA-A622-1831FFF17D47}"/>
                  </a:ext>
                </a:extLst>
              </p:cNvPr>
              <p:cNvSpPr>
                <a:spLocks noGrp="1"/>
              </p:cNvSpPr>
              <p:nvPr>
                <p:ph sz="quarter" idx="13"/>
              </p:nvPr>
            </p:nvSpPr>
            <p:spPr/>
            <p:txBody>
              <a:bodyPr>
                <a:normAutofit lnSpcReduction="10000"/>
              </a:bodyPr>
              <a:lstStyle/>
              <a:p>
                <a:endParaRPr lang="en-US" altLang="zh-CN" sz="2000" dirty="0"/>
              </a:p>
              <a:p>
                <a:endParaRPr lang="en-US" altLang="zh-CN" sz="2000" dirty="0"/>
              </a:p>
              <a:p>
                <a:endParaRPr lang="en-US" altLang="zh-CN" sz="2000" dirty="0"/>
              </a:p>
              <a:p>
                <a:endParaRPr lang="en-US" altLang="zh-CN" sz="2000" dirty="0"/>
              </a:p>
              <a:p>
                <a:pPr marL="0" indent="0">
                  <a:buNone/>
                </a:pPr>
                <a:endParaRPr lang="en-US" altLang="zh-CN" sz="900" dirty="0"/>
              </a:p>
              <a:p>
                <a:pPr>
                  <a:lnSpc>
                    <a:spcPct val="150000"/>
                  </a:lnSpc>
                </a:pPr>
                <a:r>
                  <a:rPr lang="zh-CN" altLang="en-US" sz="2000" dirty="0"/>
                  <a:t>变量</a:t>
                </a:r>
                <a:endParaRPr lang="en-US" altLang="zh-CN" sz="2000" dirty="0"/>
              </a:p>
              <a:p>
                <a:pPr lvl="1"/>
                <a:r>
                  <a:rPr lang="en-US" altLang="zh-CN" sz="1800" dirty="0"/>
                  <a:t>B: </a:t>
                </a:r>
                <a:r>
                  <a:rPr lang="zh-CN" altLang="en-US" sz="1800" dirty="0"/>
                  <a:t>电池状态，有电</a:t>
                </a:r>
                <a:r>
                  <a:rPr lang="en-US" altLang="zh-CN" sz="1800" dirty="0"/>
                  <a:t>(B=1)</a:t>
                </a:r>
                <a:r>
                  <a:rPr lang="zh-CN" altLang="en-US" sz="1800" dirty="0"/>
                  <a:t>或没电</a:t>
                </a:r>
                <a:r>
                  <a:rPr lang="en-US" altLang="zh-CN" sz="1800" dirty="0"/>
                  <a:t>(B=0)</a:t>
                </a:r>
              </a:p>
              <a:p>
                <a:pPr lvl="1"/>
                <a:r>
                  <a:rPr lang="en-US" altLang="zh-CN" sz="1800" dirty="0"/>
                  <a:t>F: </a:t>
                </a:r>
                <a:r>
                  <a:rPr lang="zh-CN" altLang="en-US" sz="1800" dirty="0"/>
                  <a:t>油箱状态，有油</a:t>
                </a:r>
                <a:r>
                  <a:rPr lang="en-US" altLang="zh-CN" sz="1800" dirty="0"/>
                  <a:t>(F=1)</a:t>
                </a:r>
                <a:r>
                  <a:rPr lang="zh-CN" altLang="en-US" sz="1800" dirty="0"/>
                  <a:t>或没油</a:t>
                </a:r>
                <a:r>
                  <a:rPr lang="en-US" altLang="zh-CN" sz="1800" dirty="0"/>
                  <a:t>(F=0)</a:t>
                </a:r>
              </a:p>
              <a:p>
                <a:pPr lvl="1"/>
                <a:r>
                  <a:rPr lang="en-US" altLang="zh-CN" sz="1800" dirty="0"/>
                  <a:t>G: </a:t>
                </a:r>
                <a:r>
                  <a:rPr lang="zh-CN" altLang="en-US" sz="1800" dirty="0"/>
                  <a:t>燃油表，有示数</a:t>
                </a:r>
                <a:r>
                  <a:rPr lang="en-US" altLang="zh-CN" sz="1800" dirty="0"/>
                  <a:t>(G=1)</a:t>
                </a:r>
                <a:r>
                  <a:rPr lang="zh-CN" altLang="en-US" sz="1800" dirty="0"/>
                  <a:t>或读数为空</a:t>
                </a:r>
                <a:r>
                  <a:rPr lang="en-US" altLang="zh-CN" sz="1800" dirty="0"/>
                  <a:t>(G=0)</a:t>
                </a:r>
              </a:p>
              <a:p>
                <a:pPr>
                  <a:lnSpc>
                    <a:spcPct val="150000"/>
                  </a:lnSpc>
                </a:pPr>
                <a:r>
                  <a:rPr lang="zh-CN" altLang="en-US" sz="2000" dirty="0"/>
                  <a:t>（条件）概率</a:t>
                </a:r>
                <a:endParaRPr lang="en-US" altLang="zh-CN" sz="2000" dirty="0"/>
              </a:p>
              <a:p>
                <a:endParaRPr lang="en-US" altLang="zh-CN" sz="1200" dirty="0"/>
              </a:p>
              <a:p>
                <a:pPr marL="342883" lvl="1" indent="0">
                  <a:buNone/>
                </a:pPr>
                <a:r>
                  <a:rPr lang="en-US" altLang="zh-CN" sz="1800" b="0" dirty="0"/>
                  <a:t>		</a:t>
                </a:r>
                <a14:m>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=0.9</m:t>
                    </m:r>
                  </m:oMath>
                </a14:m>
                <a:br>
                  <a:rPr lang="en-US" altLang="zh-CN" sz="1800" b="0" i="1" dirty="0">
                    <a:latin typeface="Cambria Math" panose="02040503050406030204" pitchFamily="18" charset="0"/>
                  </a:rPr>
                </a:br>
                <a:r>
                  <a:rPr lang="en-US" altLang="zh-CN" sz="1800" b="0" i="1" dirty="0">
                    <a:latin typeface="Cambria Math" panose="02040503050406030204" pitchFamily="18" charset="0"/>
                  </a:rPr>
                  <a:t>		</a:t>
                </a:r>
                <a14:m>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=0.9</m:t>
                    </m:r>
                  </m:oMath>
                </a14:m>
                <a:endParaRPr lang="en-US" altLang="zh-CN" sz="1800" dirty="0"/>
              </a:p>
              <a:p>
                <a:pPr marL="342883" lvl="1" indent="0">
                  <a:buNone/>
                </a:pPr>
                <a:endParaRPr lang="en-US" altLang="zh-CN" sz="1800" dirty="0"/>
              </a:p>
              <a:p>
                <a:pPr marL="342883" lvl="1" indent="0">
                  <a:buNone/>
                </a:pPr>
                <a:r>
                  <a:rPr lang="zh-CN" altLang="en-US" sz="1800" dirty="0"/>
                  <a:t>所有剩余概率由概率总和为</a:t>
                </a:r>
                <a:r>
                  <a:rPr lang="en-US" altLang="zh-CN" sz="1800" dirty="0"/>
                  <a:t>1</a:t>
                </a:r>
                <a:r>
                  <a:rPr lang="zh-CN" altLang="en-US" sz="1800" dirty="0"/>
                  <a:t>的条件确定</a:t>
                </a:r>
              </a:p>
              <a:p>
                <a:pPr lvl="1"/>
                <a:endParaRPr lang="zh-CN" altLang="en-US" sz="1800" dirty="0"/>
              </a:p>
            </p:txBody>
          </p:sp>
        </mc:Choice>
        <mc:Fallback xmlns="">
          <p:sp>
            <p:nvSpPr>
              <p:cNvPr id="4" name="Content Placeholder 3">
                <a:extLst>
                  <a:ext uri="{FF2B5EF4-FFF2-40B4-BE49-F238E27FC236}">
                    <a16:creationId xmlns:a16="http://schemas.microsoft.com/office/drawing/2014/main" id="{FCFC41BB-4164-41AA-A622-1831FFF17D47}"/>
                  </a:ext>
                </a:extLst>
              </p:cNvPr>
              <p:cNvSpPr>
                <a:spLocks noGrp="1" noRot="1" noChangeAspect="1" noMove="1" noResize="1" noEditPoints="1" noAdjustHandles="1" noChangeArrowheads="1" noChangeShapeType="1" noTextEdit="1"/>
              </p:cNvSpPr>
              <p:nvPr>
                <p:ph sz="quarter" idx="13"/>
              </p:nvPr>
            </p:nvSpPr>
            <p:spPr>
              <a:blipFill>
                <a:blip r:embed="rId4"/>
                <a:stretch>
                  <a:fillRect l="-674"/>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D302827D-8190-4E1F-BDBB-91E052449E63}"/>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EE2AB3E5-A676-4FAD-AB14-3B012B70CB31}"/>
              </a:ext>
            </a:extLst>
          </p:cNvPr>
          <p:cNvPicPr>
            <a:picLocks noChangeAspect="1"/>
          </p:cNvPicPr>
          <p:nvPr/>
        </p:nvPicPr>
        <p:blipFill>
          <a:blip r:embed="rId5"/>
          <a:stretch>
            <a:fillRect/>
          </a:stretch>
        </p:blipFill>
        <p:spPr>
          <a:xfrm>
            <a:off x="500562" y="1153161"/>
            <a:ext cx="8142876" cy="1455818"/>
          </a:xfrm>
          <a:prstGeom prst="rect">
            <a:avLst/>
          </a:prstGeom>
        </p:spPr>
      </p:pic>
      <p:pic>
        <p:nvPicPr>
          <p:cNvPr id="7" name="图片 7">
            <a:extLst>
              <a:ext uri="{FF2B5EF4-FFF2-40B4-BE49-F238E27FC236}">
                <a16:creationId xmlns:a16="http://schemas.microsoft.com/office/drawing/2014/main" id="{3541A595-0D3E-4788-B923-8045182BC37B}"/>
              </a:ext>
            </a:extLst>
          </p:cNvPr>
          <p:cNvPicPr>
            <a:picLocks noChangeAspect="1"/>
          </p:cNvPicPr>
          <p:nvPr/>
        </p:nvPicPr>
        <p:blipFill>
          <a:blip r:embed="rId6"/>
          <a:stretch>
            <a:fillRect/>
          </a:stretch>
        </p:blipFill>
        <p:spPr>
          <a:xfrm>
            <a:off x="5848235" y="2887535"/>
            <a:ext cx="1219428" cy="121942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18A7CAC-D5B2-41C5-806A-EDBCE8F4D90D}"/>
                  </a:ext>
                </a:extLst>
              </p:cNvPr>
              <p:cNvSpPr txBox="1"/>
              <p:nvPr/>
            </p:nvSpPr>
            <p:spPr>
              <a:xfrm>
                <a:off x="5036489" y="4388376"/>
                <a:ext cx="3191262" cy="175432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𝐵</m:t>
                          </m:r>
                          <m:r>
                            <a:rPr lang="en-US" altLang="zh-CN" b="0" i="1" smtClean="0">
                              <a:latin typeface="Cambria Math" panose="02040503050406030204" pitchFamily="18" charset="0"/>
                            </a:rPr>
                            <m:t>=1,</m:t>
                          </m:r>
                          <m:r>
                            <a:rPr lang="en-US" altLang="zh-CN" b="0" i="1" smtClean="0">
                              <a:latin typeface="Cambria Math" panose="02040503050406030204" pitchFamily="18" charset="0"/>
                            </a:rPr>
                            <m:t>𝐹</m:t>
                          </m:r>
                          <m:r>
                            <a:rPr lang="en-US" altLang="zh-CN" b="0" i="1" smtClean="0">
                              <a:latin typeface="Cambria Math" panose="02040503050406030204" pitchFamily="18" charset="0"/>
                            </a:rPr>
                            <m:t>=1</m:t>
                          </m:r>
                        </m:e>
                      </m:d>
                      <m:r>
                        <a:rPr lang="en-US" altLang="zh-CN" b="0" i="1" smtClean="0">
                          <a:latin typeface="Cambria Math" panose="02040503050406030204" pitchFamily="18" charset="0"/>
                        </a:rPr>
                        <m:t>=0.8</m:t>
                      </m:r>
                    </m:oMath>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𝐵</m:t>
                          </m:r>
                          <m:r>
                            <a:rPr lang="en-US" altLang="zh-CN" b="0" i="1" smtClean="0">
                              <a:latin typeface="Cambria Math" panose="02040503050406030204" pitchFamily="18" charset="0"/>
                            </a:rPr>
                            <m:t>=1,</m:t>
                          </m:r>
                          <m:r>
                            <a:rPr lang="en-US" altLang="zh-CN" b="0" i="1" smtClean="0">
                              <a:latin typeface="Cambria Math" panose="02040503050406030204" pitchFamily="18" charset="0"/>
                            </a:rPr>
                            <m:t>𝐹</m:t>
                          </m:r>
                          <m:r>
                            <a:rPr lang="en-US" altLang="zh-CN" b="0" i="1" smtClean="0">
                              <a:latin typeface="Cambria Math" panose="02040503050406030204" pitchFamily="18" charset="0"/>
                            </a:rPr>
                            <m:t>=0</m:t>
                          </m:r>
                        </m:e>
                      </m:d>
                      <m:r>
                        <a:rPr lang="en-US" altLang="zh-CN" b="0" i="1" smtClean="0">
                          <a:latin typeface="Cambria Math" panose="02040503050406030204" pitchFamily="18" charset="0"/>
                        </a:rPr>
                        <m:t>=0.2</m:t>
                      </m:r>
                    </m:oMath>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𝐵</m:t>
                          </m:r>
                          <m:r>
                            <a:rPr lang="en-US" altLang="zh-CN" b="0" i="1" smtClean="0">
                              <a:latin typeface="Cambria Math" panose="02040503050406030204" pitchFamily="18" charset="0"/>
                            </a:rPr>
                            <m:t>=0,</m:t>
                          </m:r>
                          <m:r>
                            <a:rPr lang="en-US" altLang="zh-CN" b="0" i="1" smtClean="0">
                              <a:latin typeface="Cambria Math" panose="02040503050406030204" pitchFamily="18" charset="0"/>
                            </a:rPr>
                            <m:t>𝐹</m:t>
                          </m:r>
                          <m:r>
                            <a:rPr lang="en-US" altLang="zh-CN" b="0" i="1" smtClean="0">
                              <a:latin typeface="Cambria Math" panose="02040503050406030204" pitchFamily="18" charset="0"/>
                            </a:rPr>
                            <m:t>=1</m:t>
                          </m:r>
                        </m:e>
                      </m:d>
                      <m:r>
                        <a:rPr lang="en-US" altLang="zh-CN" b="0" i="1" smtClean="0">
                          <a:latin typeface="Cambria Math" panose="02040503050406030204" pitchFamily="18" charset="0"/>
                        </a:rPr>
                        <m:t>=0.2</m:t>
                      </m:r>
                    </m:oMath>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𝐵</m:t>
                          </m:r>
                          <m:r>
                            <a:rPr lang="en-US" altLang="zh-CN" b="0" i="1" smtClean="0">
                              <a:latin typeface="Cambria Math" panose="02040503050406030204" pitchFamily="18" charset="0"/>
                            </a:rPr>
                            <m:t>=0,</m:t>
                          </m:r>
                          <m:r>
                            <a:rPr lang="en-US" altLang="zh-CN" b="0" i="1" smtClean="0">
                              <a:latin typeface="Cambria Math" panose="02040503050406030204" pitchFamily="18" charset="0"/>
                            </a:rPr>
                            <m:t>𝐹</m:t>
                          </m:r>
                          <m:r>
                            <a:rPr lang="en-US" altLang="zh-CN" b="0" i="1" smtClean="0">
                              <a:latin typeface="Cambria Math" panose="02040503050406030204" pitchFamily="18" charset="0"/>
                            </a:rPr>
                            <m:t>=0</m:t>
                          </m:r>
                        </m:e>
                      </m:d>
                      <m:r>
                        <a:rPr lang="en-US" altLang="zh-CN" b="0" i="1" smtClean="0">
                          <a:latin typeface="Cambria Math" panose="02040503050406030204" pitchFamily="18" charset="0"/>
                        </a:rPr>
                        <m:t>=0.1</m:t>
                      </m:r>
                    </m:oMath>
                  </m:oMathPara>
                </a14:m>
                <a:endParaRPr lang="zh-CN" altLang="en-US" dirty="0"/>
              </a:p>
            </p:txBody>
          </p:sp>
        </mc:Choice>
        <mc:Fallback xmlns="">
          <p:sp>
            <p:nvSpPr>
              <p:cNvPr id="8" name="TextBox 7">
                <a:extLst>
                  <a:ext uri="{FF2B5EF4-FFF2-40B4-BE49-F238E27FC236}">
                    <a16:creationId xmlns:a16="http://schemas.microsoft.com/office/drawing/2014/main" id="{D18A7CAC-D5B2-41C5-806A-EDBCE8F4D90D}"/>
                  </a:ext>
                </a:extLst>
              </p:cNvPr>
              <p:cNvSpPr txBox="1">
                <a:spLocks noRot="1" noChangeAspect="1" noMove="1" noResize="1" noEditPoints="1" noAdjustHandles="1" noChangeArrowheads="1" noChangeShapeType="1" noTextEdit="1"/>
              </p:cNvSpPr>
              <p:nvPr/>
            </p:nvSpPr>
            <p:spPr>
              <a:xfrm>
                <a:off x="5036489" y="4388376"/>
                <a:ext cx="3191262" cy="175432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926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89B804-8CA9-41C0-8F5E-33C0FD2BEFF4}"/>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p:sp>
        <p:nvSpPr>
          <p:cNvPr id="3" name="Title 2">
            <a:extLst>
              <a:ext uri="{FF2B5EF4-FFF2-40B4-BE49-F238E27FC236}">
                <a16:creationId xmlns:a16="http://schemas.microsoft.com/office/drawing/2014/main" id="{8B54E4C4-C5C8-41BD-B7F0-652A43735CB3}"/>
              </a:ext>
            </a:extLst>
          </p:cNvPr>
          <p:cNvSpPr>
            <a:spLocks noGrp="1"/>
          </p:cNvSpPr>
          <p:nvPr>
            <p:ph type="title"/>
          </p:nvPr>
        </p:nvSpPr>
        <p:spPr/>
        <p:txBody>
          <a:bodyPr/>
          <a:lstStyle/>
          <a:p>
            <a:r>
              <a:rPr lang="zh-CN" altLang="en-US" dirty="0"/>
              <a:t>理解</a:t>
            </a:r>
            <a:r>
              <a:rPr lang="en-US" altLang="zh-CN" dirty="0"/>
              <a:t>head-to-head</a:t>
            </a:r>
            <a:r>
              <a:rPr lang="zh-CN" altLang="en-US" dirty="0"/>
              <a:t>的例子</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98F96-5324-45A1-97F4-6F31885AEA6F}"/>
                  </a:ext>
                </a:extLst>
              </p:cNvPr>
              <p:cNvSpPr>
                <a:spLocks noGrp="1"/>
              </p:cNvSpPr>
              <p:nvPr>
                <p:ph sz="quarter" idx="13"/>
              </p:nvPr>
            </p:nvSpPr>
            <p:spPr>
              <a:xfrm>
                <a:off x="502444" y="1460981"/>
                <a:ext cx="8137922" cy="4896285"/>
              </a:xfrm>
            </p:spPr>
            <p:txBody>
              <a:bodyPr>
                <a:normAutofit fontScale="92500" lnSpcReduction="10000"/>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如果我们观测到燃油表读数为空，即</a:t>
                </a:r>
                <a:r>
                  <a:rPr lang="en-US" altLang="zh-CN" sz="2000" dirty="0"/>
                  <a:t>G=0</a:t>
                </a:r>
              </a:p>
              <a:p>
                <a:pPr lvl="1"/>
                <a:endParaRPr lang="en-US" altLang="zh-CN" sz="1800" dirty="0"/>
              </a:p>
              <a:p>
                <a:pPr marL="342883" lvl="1" indent="0">
                  <a:spcAft>
                    <a:spcPts val="600"/>
                  </a:spcAft>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d>
                      <m:r>
                        <a:rPr lang="en-US" altLang="zh-CN" sz="1800" b="0" i="1" smtClean="0">
                          <a:latin typeface="Cambria Math" panose="02040503050406030204" pitchFamily="18" charset="0"/>
                        </a:rPr>
                        <m:t>=</m:t>
                      </m:r>
                      <m:nary>
                        <m:naryPr>
                          <m:chr m:val="∑"/>
                          <m:supHide m:val="on"/>
                          <m:ctrlPr>
                            <a:rPr lang="en-US" altLang="zh-CN" sz="1800" b="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∈{0,1}</m:t>
                          </m:r>
                        </m:sub>
                        <m:sup/>
                        <m:e>
                          <m:nary>
                            <m:naryPr>
                              <m:chr m:val="∑"/>
                              <m:supHide m:val="on"/>
                              <m:ctrlPr>
                                <a:rPr lang="en-US" altLang="zh-CN" sz="1800" b="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∈{0,1}</m:t>
                              </m:r>
                            </m:sub>
                            <m:sup/>
                            <m:e>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𝐹</m:t>
                                  </m:r>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𝐵</m:t>
                                  </m:r>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𝐹</m:t>
                                  </m:r>
                                </m:e>
                              </m:d>
                              <m:r>
                                <a:rPr lang="en-US" altLang="zh-CN" sz="1800" b="0" i="1" smtClean="0">
                                  <a:latin typeface="Cambria Math" panose="02040503050406030204" pitchFamily="18" charset="0"/>
                                </a:rPr>
                                <m:t>=0.315</m:t>
                              </m:r>
                            </m:e>
                          </m:nary>
                        </m:e>
                      </m:nary>
                    </m:oMath>
                  </m:oMathPara>
                </a14:m>
                <a:endParaRPr lang="en-US" altLang="zh-CN" sz="1800" dirty="0"/>
              </a:p>
              <a:p>
                <a:pPr marL="342883" lvl="1" indent="0">
                  <a:spcAft>
                    <a:spcPts val="600"/>
                  </a:spcAft>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m:t>
                          </m:r>
                        </m:e>
                      </m:d>
                      <m:r>
                        <a:rPr lang="en-US" altLang="zh-CN" sz="1800" b="0" i="1" smtClean="0">
                          <a:latin typeface="Cambria Math" panose="02040503050406030204" pitchFamily="18" charset="0"/>
                        </a:rPr>
                        <m:t>=</m:t>
                      </m:r>
                      <m:nary>
                        <m:naryPr>
                          <m:chr m:val="∑"/>
                          <m:supHide m:val="on"/>
                          <m:ctrlPr>
                            <a:rPr lang="en-US" altLang="zh-CN" sz="1800" b="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∈{0,1}</m:t>
                          </m:r>
                        </m:sub>
                        <m:sup/>
                        <m:e>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m:t>
                              </m:r>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𝐵</m:t>
                              </m:r>
                            </m:e>
                          </m:d>
                          <m:r>
                            <a:rPr lang="en-US" altLang="zh-CN" sz="1800" b="0" i="1" smtClean="0">
                              <a:latin typeface="Cambria Math" panose="02040503050406030204" pitchFamily="18" charset="0"/>
                            </a:rPr>
                            <m:t>=0.81</m:t>
                          </m:r>
                        </m:e>
                      </m:nary>
                    </m:oMath>
                  </m:oMathPara>
                </a14:m>
                <a:endParaRPr lang="en-US" altLang="zh-CN" sz="1800" dirty="0"/>
              </a:p>
              <a:p>
                <a:pPr marL="342883" lvl="1" indent="0">
                  <a:spcAft>
                    <a:spcPts val="600"/>
                  </a:spcAft>
                  <a:buNone/>
                </a:pPr>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m:t>
                              </m:r>
                            </m:e>
                          </m:d>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𝐹</m:t>
                              </m:r>
                              <m:r>
                                <a:rPr lang="en-US" altLang="zh-CN" sz="1800" b="0" i="1" smtClean="0">
                                  <a:latin typeface="Cambria Math" panose="02040503050406030204" pitchFamily="18" charset="0"/>
                                </a:rPr>
                                <m:t>=0</m:t>
                              </m:r>
                            </m:e>
                          </m:d>
                        </m:num>
                        <m:den>
                          <m:r>
                            <a:rPr lang="en-US" altLang="zh-CN" sz="1800" b="0" i="1" smtClean="0">
                              <a:latin typeface="Cambria Math" panose="02040503050406030204" pitchFamily="18" charset="0"/>
                            </a:rPr>
                            <m:t>𝑝</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=0</m:t>
                              </m:r>
                            </m:e>
                          </m:d>
                        </m:den>
                      </m:f>
                      <m:r>
                        <a:rPr lang="en-US" altLang="zh-CN" sz="1800" b="0" i="1" smtClean="0">
                          <a:latin typeface="Cambria Math" panose="02040503050406030204" pitchFamily="18" charset="0"/>
                          <a:ea typeface="Cambria Math" panose="02040503050406030204" pitchFamily="18" charset="0"/>
                        </a:rPr>
                        <m:t>≃0.257&gt;</m:t>
                      </m:r>
                      <m:r>
                        <a:rPr lang="en-US" altLang="zh-CN" sz="1800" b="0" i="1" smtClean="0">
                          <a:latin typeface="Cambria Math" panose="02040503050406030204" pitchFamily="18" charset="0"/>
                          <a:ea typeface="Cambria Math" panose="02040503050406030204" pitchFamily="18" charset="0"/>
                        </a:rPr>
                        <m:t>𝑝</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𝐹</m:t>
                          </m:r>
                          <m:r>
                            <a:rPr lang="en-US" altLang="zh-CN" sz="1800" b="0" i="1" smtClean="0">
                              <a:latin typeface="Cambria Math" panose="02040503050406030204" pitchFamily="18" charset="0"/>
                              <a:ea typeface="Cambria Math" panose="02040503050406030204" pitchFamily="18" charset="0"/>
                            </a:rPr>
                            <m:t>=0</m:t>
                          </m:r>
                        </m:e>
                      </m:d>
                      <m:r>
                        <a:rPr lang="en-US" altLang="zh-CN" sz="1800" b="0" i="1" smtClean="0">
                          <a:latin typeface="Cambria Math" panose="02040503050406030204" pitchFamily="18" charset="0"/>
                          <a:ea typeface="Cambria Math" panose="02040503050406030204" pitchFamily="18" charset="0"/>
                        </a:rPr>
                        <m:t>=0.1</m:t>
                      </m:r>
                    </m:oMath>
                  </m:oMathPara>
                </a14:m>
                <a:endParaRPr lang="en-US" altLang="zh-CN" sz="1800" dirty="0"/>
              </a:p>
              <a:p>
                <a:pPr lvl="1"/>
                <a:endParaRPr lang="en-US" altLang="zh-CN" sz="1800" dirty="0"/>
              </a:p>
              <a:p>
                <a:pPr marL="114308" indent="0" algn="ctr">
                  <a:buNone/>
                </a:pPr>
                <a:r>
                  <a:rPr lang="zh-CN" altLang="en-US" sz="2000" dirty="0"/>
                  <a:t>因此，观察到油表读数为空，则油箱更可能是空的</a:t>
                </a:r>
                <a:endParaRPr lang="en-US" altLang="zh-CN" sz="2000" dirty="0"/>
              </a:p>
            </p:txBody>
          </p:sp>
        </mc:Choice>
        <mc:Fallback xmlns="">
          <p:sp>
            <p:nvSpPr>
              <p:cNvPr id="4" name="Content Placeholder 3">
                <a:extLst>
                  <a:ext uri="{FF2B5EF4-FFF2-40B4-BE49-F238E27FC236}">
                    <a16:creationId xmlns:a16="http://schemas.microsoft.com/office/drawing/2014/main" id="{2A198F96-5324-45A1-97F4-6F31885AEA6F}"/>
                  </a:ext>
                </a:extLst>
              </p:cNvPr>
              <p:cNvSpPr>
                <a:spLocks noGrp="1" noRot="1" noChangeAspect="1" noMove="1" noResize="1" noEditPoints="1" noAdjustHandles="1" noChangeArrowheads="1" noChangeShapeType="1" noTextEdit="1"/>
              </p:cNvSpPr>
              <p:nvPr>
                <p:ph sz="quarter" idx="13"/>
              </p:nvPr>
            </p:nvSpPr>
            <p:spPr>
              <a:xfrm>
                <a:off x="502444" y="1460981"/>
                <a:ext cx="8137922" cy="4896285"/>
              </a:xfrm>
              <a:blipFill>
                <a:blip r:embed="rId4"/>
                <a:stretch>
                  <a:fillRect l="-524"/>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E63B8F7A-D823-4460-AE46-0CD2E6F384A3}"/>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C6AF1B4F-2FC0-4C8F-A20E-1EB0455AE963}"/>
              </a:ext>
            </a:extLst>
          </p:cNvPr>
          <p:cNvPicPr>
            <a:picLocks noChangeAspect="1"/>
          </p:cNvPicPr>
          <p:nvPr/>
        </p:nvPicPr>
        <p:blipFill rotWithShape="1">
          <a:blip r:embed="rId5"/>
          <a:srcRect r="32033"/>
          <a:stretch/>
        </p:blipFill>
        <p:spPr>
          <a:xfrm>
            <a:off x="500562" y="1153161"/>
            <a:ext cx="5534478" cy="1455818"/>
          </a:xfrm>
          <a:prstGeom prst="rect">
            <a:avLst/>
          </a:prstGeom>
        </p:spPr>
      </p:pic>
      <p:sp>
        <p:nvSpPr>
          <p:cNvPr id="9" name="矩形 7">
            <a:extLst>
              <a:ext uri="{FF2B5EF4-FFF2-40B4-BE49-F238E27FC236}">
                <a16:creationId xmlns:a16="http://schemas.microsoft.com/office/drawing/2014/main" id="{72F7F948-AFED-4087-85E9-5AE758BCB14F}"/>
              </a:ext>
            </a:extLst>
          </p:cNvPr>
          <p:cNvSpPr/>
          <p:nvPr/>
        </p:nvSpPr>
        <p:spPr>
          <a:xfrm>
            <a:off x="3204754" y="1088569"/>
            <a:ext cx="2734492" cy="163721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26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89B804-8CA9-41C0-8F5E-33C0FD2BEFF4}"/>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sp>
        <p:nvSpPr>
          <p:cNvPr id="3" name="Title 2">
            <a:extLst>
              <a:ext uri="{FF2B5EF4-FFF2-40B4-BE49-F238E27FC236}">
                <a16:creationId xmlns:a16="http://schemas.microsoft.com/office/drawing/2014/main" id="{8B54E4C4-C5C8-41BD-B7F0-652A43735CB3}"/>
              </a:ext>
            </a:extLst>
          </p:cNvPr>
          <p:cNvSpPr>
            <a:spLocks noGrp="1"/>
          </p:cNvSpPr>
          <p:nvPr>
            <p:ph type="title"/>
          </p:nvPr>
        </p:nvSpPr>
        <p:spPr/>
        <p:txBody>
          <a:bodyPr/>
          <a:lstStyle/>
          <a:p>
            <a:r>
              <a:rPr lang="zh-CN" altLang="en-US" dirty="0"/>
              <a:t>理解</a:t>
            </a:r>
            <a:r>
              <a:rPr lang="en-US" altLang="zh-CN" dirty="0"/>
              <a:t>head-to-head</a:t>
            </a:r>
            <a:r>
              <a:rPr lang="zh-CN" altLang="en-US" dirty="0"/>
              <a:t>的例子</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98F96-5324-45A1-97F4-6F31885AEA6F}"/>
                  </a:ext>
                </a:extLst>
              </p:cNvPr>
              <p:cNvSpPr>
                <a:spLocks noGrp="1"/>
              </p:cNvSpPr>
              <p:nvPr>
                <p:ph sz="quarter" idx="13"/>
              </p:nvPr>
            </p:nvSpPr>
            <p:spPr>
              <a:xfrm>
                <a:off x="502444" y="1367406"/>
                <a:ext cx="8137922" cy="4873058"/>
              </a:xfrm>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如果我们观测到燃油表读数为空，</a:t>
                </a:r>
                <a:r>
                  <a:rPr lang="zh-CN" altLang="en-US" dirty="0">
                    <a:solidFill>
                      <a:srgbClr val="00B0F0"/>
                    </a:solidFill>
                  </a:rPr>
                  <a:t>且电池也没电了</a:t>
                </a:r>
                <a:r>
                  <a:rPr lang="zh-CN" altLang="en-US" dirty="0"/>
                  <a:t>，即</a:t>
                </a:r>
                <a:r>
                  <a:rPr lang="en-US" altLang="zh-CN" dirty="0"/>
                  <a:t>G=0,</a:t>
                </a:r>
                <a:r>
                  <a:rPr lang="zh-CN" altLang="en-US" dirty="0"/>
                  <a:t> </a:t>
                </a:r>
                <a:r>
                  <a:rPr lang="en-US" altLang="zh-CN" dirty="0"/>
                  <a:t>B=0</a:t>
                </a:r>
              </a:p>
              <a:p>
                <a:pPr lvl="1"/>
                <a:endParaRPr lang="en-US" altLang="zh-CN" dirty="0"/>
              </a:p>
              <a:p>
                <a:pPr marL="342883" lvl="1" indent="0">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d>
                        </m:num>
                        <m:den>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e>
                          </m:d>
                        </m:den>
                      </m:f>
                      <m:r>
                        <a:rPr lang="en-US" altLang="zh-CN" sz="1600" b="0" i="1" smtClean="0">
                          <a:latin typeface="Cambria Math" panose="02040503050406030204" pitchFamily="18" charset="0"/>
                          <a:ea typeface="Cambria Math" panose="02040503050406030204" pitchFamily="18" charset="0"/>
                        </a:rPr>
                        <m:t>≃0.257&gt;</m:t>
                      </m:r>
                      <m:r>
                        <a:rPr lang="en-US" altLang="zh-CN" sz="1600" b="0" i="1" smtClean="0">
                          <a:latin typeface="Cambria Math" panose="02040503050406030204" pitchFamily="18" charset="0"/>
                          <a:ea typeface="Cambria Math" panose="02040503050406030204" pitchFamily="18" charset="0"/>
                        </a:rPr>
                        <m:t>𝑝</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𝐹</m:t>
                          </m:r>
                          <m:r>
                            <a:rPr lang="en-US" altLang="zh-CN" sz="1600" b="0" i="1" smtClean="0">
                              <a:latin typeface="Cambria Math" panose="02040503050406030204" pitchFamily="18" charset="0"/>
                              <a:ea typeface="Cambria Math" panose="02040503050406030204" pitchFamily="18" charset="0"/>
                            </a:rPr>
                            <m:t>=0</m:t>
                          </m:r>
                        </m:e>
                      </m:d>
                      <m:r>
                        <a:rPr lang="en-US" altLang="zh-CN" sz="1600" b="0" i="1" smtClean="0">
                          <a:latin typeface="Cambria Math" panose="02040503050406030204" pitchFamily="18" charset="0"/>
                          <a:ea typeface="Cambria Math" panose="02040503050406030204" pitchFamily="18" charset="0"/>
                        </a:rPr>
                        <m:t>=0.1</m:t>
                      </m:r>
                    </m:oMath>
                  </m:oMathPara>
                </a14:m>
                <a:endParaRPr lang="en-US" altLang="zh-CN" sz="1600" b="0" dirty="0">
                  <a:ea typeface="Cambria Math" panose="02040503050406030204" pitchFamily="18" charset="0"/>
                </a:endParaRPr>
              </a:p>
              <a:p>
                <a:pPr marL="342883" lvl="1" indent="0">
                  <a:buNone/>
                </a:pPr>
                <a:endParaRPr lang="en-US" altLang="zh-CN" sz="800" b="0" dirty="0">
                  <a:ea typeface="Cambria Math" panose="02040503050406030204" pitchFamily="18" charset="0"/>
                </a:endParaRPr>
              </a:p>
              <a:p>
                <a:pPr marL="342883" lvl="1" indent="0">
                  <a:buNone/>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𝐵</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𝐵</m:t>
                              </m:r>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d>
                        </m:num>
                        <m:den>
                          <m:nary>
                            <m:naryPr>
                              <m:chr m:val="∑"/>
                              <m:limLoc m:val="subSup"/>
                              <m:supHide m:val="on"/>
                              <m:ctrlPr>
                                <a:rPr lang="en-US" altLang="zh-CN" sz="1600" b="0" i="1" smtClean="0">
                                  <a:latin typeface="Cambria Math" panose="02040503050406030204" pitchFamily="18" charset="0"/>
                                </a:rPr>
                              </m:ctrlPr>
                            </m:naryPr>
                            <m:sub>
                              <m:r>
                                <m:rPr>
                                  <m:brk m:alnAt="9"/>
                                </m:rP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∈{0,1}</m:t>
                              </m:r>
                            </m:sub>
                            <m:sup/>
                            <m:e>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𝐵</m:t>
                                  </m:r>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𝐹</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e>
                          </m:nary>
                        </m:den>
                      </m:f>
                      <m:r>
                        <a:rPr lang="en-US" altLang="zh-CN" sz="1600" b="0" i="1" smtClean="0">
                          <a:latin typeface="Cambria Math" panose="02040503050406030204" pitchFamily="18" charset="0"/>
                        </a:rPr>
                        <m:t>≃0.111&gt;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=0.1</m:t>
                      </m:r>
                    </m:oMath>
                  </m:oMathPara>
                </a14:m>
                <a:endParaRPr lang="en-US" altLang="zh-CN" sz="1600" dirty="0"/>
              </a:p>
              <a:p>
                <a:pPr lvl="1"/>
                <a:endParaRPr lang="en-US" altLang="zh-CN" dirty="0"/>
              </a:p>
              <a:p>
                <a:pPr lvl="1"/>
                <a:r>
                  <a:rPr lang="zh-CN" altLang="en-US" dirty="0"/>
                  <a:t>由于观测到电池的状态，油箱没油的概率从</a:t>
                </a:r>
                <a:r>
                  <a:rPr lang="en-US" altLang="zh-CN" dirty="0"/>
                  <a:t>0.257</a:t>
                </a:r>
                <a:r>
                  <a:rPr lang="zh-CN" altLang="en-US" dirty="0"/>
                  <a:t>降到了</a:t>
                </a:r>
                <a:r>
                  <a:rPr lang="en-US" altLang="zh-CN" dirty="0"/>
                  <a:t>0.111</a:t>
                </a:r>
              </a:p>
              <a:p>
                <a:pPr lvl="1"/>
                <a:r>
                  <a:rPr lang="zh-CN" altLang="en-US" dirty="0">
                    <a:solidFill>
                      <a:schemeClr val="accent1"/>
                    </a:solidFill>
                  </a:rPr>
                  <a:t>解释</a:t>
                </a:r>
                <a:r>
                  <a:rPr lang="zh-CN" altLang="en-US" dirty="0"/>
                  <a:t>：电池没电可以解释燃油表读数为空的观察结果（</a:t>
                </a:r>
                <a:r>
                  <a:rPr lang="en-US" altLang="zh-CN" dirty="0"/>
                  <a:t>explaining away</a:t>
                </a:r>
                <a:r>
                  <a:rPr lang="zh-CN" altLang="en-US" dirty="0"/>
                  <a:t>）</a:t>
                </a:r>
                <a:endParaRPr lang="en-US" altLang="zh-CN" dirty="0"/>
              </a:p>
              <a:p>
                <a:pPr lvl="1"/>
                <a:r>
                  <a:rPr lang="zh-CN" altLang="en-US" dirty="0"/>
                  <a:t>但是注意，</a:t>
                </a:r>
                <a:r>
                  <a:rPr lang="en-US" altLang="zh-CN" dirty="0"/>
                  <a:t>explaining away</a:t>
                </a:r>
                <a:r>
                  <a:rPr lang="zh-CN" altLang="en-US" dirty="0"/>
                  <a:t>并不能把油箱没油的概率完全降到先验值（</a:t>
                </a:r>
                <a:r>
                  <a:rPr lang="en-US" altLang="zh-CN" dirty="0"/>
                  <a:t>0.111&gt;0.1</a:t>
                </a:r>
                <a:r>
                  <a:rPr lang="zh-CN" altLang="en-US" dirty="0"/>
                  <a:t>）</a:t>
                </a:r>
              </a:p>
              <a:p>
                <a:pPr lvl="1"/>
                <a:endParaRPr lang="en-US" altLang="zh-CN" dirty="0"/>
              </a:p>
            </p:txBody>
          </p:sp>
        </mc:Choice>
        <mc:Fallback xmlns="">
          <p:sp>
            <p:nvSpPr>
              <p:cNvPr id="4" name="Content Placeholder 3">
                <a:extLst>
                  <a:ext uri="{FF2B5EF4-FFF2-40B4-BE49-F238E27FC236}">
                    <a16:creationId xmlns:a16="http://schemas.microsoft.com/office/drawing/2014/main" id="{2A198F96-5324-45A1-97F4-6F31885AEA6F}"/>
                  </a:ext>
                </a:extLst>
              </p:cNvPr>
              <p:cNvSpPr>
                <a:spLocks noGrp="1" noRot="1" noChangeAspect="1" noMove="1" noResize="1" noEditPoints="1" noAdjustHandles="1" noChangeArrowheads="1" noChangeShapeType="1" noTextEdit="1"/>
              </p:cNvSpPr>
              <p:nvPr>
                <p:ph sz="quarter" idx="13"/>
              </p:nvPr>
            </p:nvSpPr>
            <p:spPr>
              <a:xfrm>
                <a:off x="502444" y="1367406"/>
                <a:ext cx="8137922" cy="4873058"/>
              </a:xfrm>
              <a:blipFill>
                <a:blip r:embed="rId4"/>
                <a:stretch>
                  <a:fillRect l="-449" r="-239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E63B8F7A-D823-4460-AE46-0CD2E6F384A3}"/>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C6AF1B4F-2FC0-4C8F-A20E-1EB0455AE963}"/>
              </a:ext>
            </a:extLst>
          </p:cNvPr>
          <p:cNvPicPr>
            <a:picLocks noChangeAspect="1"/>
          </p:cNvPicPr>
          <p:nvPr/>
        </p:nvPicPr>
        <p:blipFill>
          <a:blip r:embed="rId5"/>
          <a:stretch>
            <a:fillRect/>
          </a:stretch>
        </p:blipFill>
        <p:spPr>
          <a:xfrm>
            <a:off x="500562" y="1153161"/>
            <a:ext cx="8142876" cy="1455818"/>
          </a:xfrm>
          <a:prstGeom prst="rect">
            <a:avLst/>
          </a:prstGeom>
        </p:spPr>
      </p:pic>
      <p:sp>
        <p:nvSpPr>
          <p:cNvPr id="9" name="矩形 7">
            <a:extLst>
              <a:ext uri="{FF2B5EF4-FFF2-40B4-BE49-F238E27FC236}">
                <a16:creationId xmlns:a16="http://schemas.microsoft.com/office/drawing/2014/main" id="{72F7F948-AFED-4087-85E9-5AE758BCB14F}"/>
              </a:ext>
            </a:extLst>
          </p:cNvPr>
          <p:cNvSpPr/>
          <p:nvPr/>
        </p:nvSpPr>
        <p:spPr>
          <a:xfrm>
            <a:off x="6078587" y="1088569"/>
            <a:ext cx="2734492" cy="163721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3142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17B5-61FA-479D-96FB-06BA5B133D0E}"/>
              </a:ext>
            </a:extLst>
          </p:cNvPr>
          <p:cNvSpPr>
            <a:spLocks noGrp="1"/>
          </p:cNvSpPr>
          <p:nvPr>
            <p:ph type="ctrTitle"/>
          </p:nvPr>
        </p:nvSpPr>
        <p:spPr/>
        <p:txBody>
          <a:bodyPr/>
          <a:lstStyle/>
          <a:p>
            <a:r>
              <a:rPr lang="zh-CN" altLang="en-US" dirty="0"/>
              <a:t>有向分离</a:t>
            </a:r>
          </a:p>
        </p:txBody>
      </p:sp>
      <p:sp>
        <p:nvSpPr>
          <p:cNvPr id="3" name="Subtitle 2">
            <a:extLst>
              <a:ext uri="{FF2B5EF4-FFF2-40B4-BE49-F238E27FC236}">
                <a16:creationId xmlns:a16="http://schemas.microsoft.com/office/drawing/2014/main" id="{FBABF473-9086-40B0-8740-078A06A3E70E}"/>
              </a:ext>
            </a:extLst>
          </p:cNvPr>
          <p:cNvSpPr>
            <a:spLocks noGrp="1"/>
          </p:cNvSpPr>
          <p:nvPr>
            <p:ph type="subTitle" idx="1"/>
          </p:nvPr>
        </p:nvSpPr>
        <p:spPr/>
        <p:txBody>
          <a:bodyPr/>
          <a:lstStyle/>
          <a:p>
            <a:r>
              <a:rPr lang="en-US" altLang="zh-CN" dirty="0"/>
              <a:t>02</a:t>
            </a:r>
            <a:endParaRPr lang="zh-CN" altLang="en-US" dirty="0"/>
          </a:p>
        </p:txBody>
      </p:sp>
      <p:sp>
        <p:nvSpPr>
          <p:cNvPr id="4" name="Slide Number Placeholder 3">
            <a:extLst>
              <a:ext uri="{FF2B5EF4-FFF2-40B4-BE49-F238E27FC236}">
                <a16:creationId xmlns:a16="http://schemas.microsoft.com/office/drawing/2014/main" id="{1C653157-762E-4488-9FFA-68480688D97B}"/>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spTree>
    <p:extLst>
      <p:ext uri="{BB962C8B-B14F-4D97-AF65-F5344CB8AC3E}">
        <p14:creationId xmlns:p14="http://schemas.microsoft.com/office/powerpoint/2010/main" val="259627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EA21C-594A-4247-9C5F-E1BADABF27E6}"/>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sp>
        <p:nvSpPr>
          <p:cNvPr id="3" name="Title 2">
            <a:extLst>
              <a:ext uri="{FF2B5EF4-FFF2-40B4-BE49-F238E27FC236}">
                <a16:creationId xmlns:a16="http://schemas.microsoft.com/office/drawing/2014/main" id="{22303530-A8F4-42CE-AE52-4ADA21C17E86}"/>
              </a:ext>
            </a:extLst>
          </p:cNvPr>
          <p:cNvSpPr>
            <a:spLocks noGrp="1"/>
          </p:cNvSpPr>
          <p:nvPr>
            <p:ph type="title"/>
          </p:nvPr>
        </p:nvSpPr>
        <p:spPr/>
        <p:txBody>
          <a:bodyPr/>
          <a:lstStyle/>
          <a:p>
            <a:r>
              <a:rPr lang="zh-CN" altLang="en-US" dirty="0"/>
              <a:t>有向分离</a:t>
            </a:r>
            <a:r>
              <a:rPr lang="en-US" altLang="zh-CN" dirty="0"/>
              <a:t>(</a:t>
            </a:r>
            <a:r>
              <a:rPr lang="en-US" altLang="zh-CN" dirty="0">
                <a:solidFill>
                  <a:schemeClr val="accent1"/>
                </a:solidFill>
              </a:rPr>
              <a:t>D-separation</a:t>
            </a:r>
            <a:r>
              <a:rPr lang="en-US" altLang="zh-CN" dirty="0"/>
              <a:t>)</a:t>
            </a:r>
            <a:endParaRPr lang="zh-CN" altLang="en-US" dirty="0"/>
          </a:p>
        </p:txBody>
      </p:sp>
      <p:sp>
        <p:nvSpPr>
          <p:cNvPr id="4" name="Content Placeholder 3">
            <a:extLst>
              <a:ext uri="{FF2B5EF4-FFF2-40B4-BE49-F238E27FC236}">
                <a16:creationId xmlns:a16="http://schemas.microsoft.com/office/drawing/2014/main" id="{9FDC00F7-5FD4-4407-A22B-AD73E5BCF65D}"/>
              </a:ext>
            </a:extLst>
          </p:cNvPr>
          <p:cNvSpPr>
            <a:spLocks noGrp="1"/>
          </p:cNvSpPr>
          <p:nvPr>
            <p:ph sz="quarter" idx="13"/>
          </p:nvPr>
        </p:nvSpPr>
        <p:spPr/>
        <p:txBody>
          <a:bodyPr/>
          <a:lstStyle/>
          <a:p>
            <a:pPr>
              <a:lnSpc>
                <a:spcPct val="150000"/>
              </a:lnSpc>
            </a:pPr>
            <a:r>
              <a:rPr lang="zh-CN" altLang="en-US" dirty="0"/>
              <a:t>考虑一般有向图，其中</a:t>
            </a:r>
            <a:r>
              <a:rPr lang="en-US" altLang="zh-CN" dirty="0"/>
              <a:t>A</a:t>
            </a:r>
            <a:r>
              <a:rPr lang="zh-CN" altLang="en-US" dirty="0"/>
              <a:t>，</a:t>
            </a:r>
            <a:r>
              <a:rPr lang="en-US" altLang="zh-CN" dirty="0"/>
              <a:t>B</a:t>
            </a:r>
            <a:r>
              <a:rPr lang="zh-CN" altLang="en-US" dirty="0"/>
              <a:t>和</a:t>
            </a:r>
            <a:r>
              <a:rPr lang="en-US" altLang="zh-CN" dirty="0"/>
              <a:t>C</a:t>
            </a:r>
            <a:r>
              <a:rPr lang="zh-CN" altLang="en-US" dirty="0"/>
              <a:t>是任意不相交节点集。</a:t>
            </a:r>
            <a:endParaRPr lang="en-US" altLang="zh-CN" dirty="0"/>
          </a:p>
          <a:p>
            <a:endParaRPr lang="zh-CN" altLang="en-US" dirty="0"/>
          </a:p>
          <a:p>
            <a:r>
              <a:rPr lang="zh-CN" altLang="en-US" dirty="0"/>
              <a:t>任何一条路径上的节点满足以下条件，则说这条路径被阻断</a:t>
            </a:r>
            <a:endParaRPr lang="en-US" altLang="zh-CN" dirty="0"/>
          </a:p>
          <a:p>
            <a:pPr lvl="1"/>
            <a:endParaRPr lang="en-US" altLang="zh-CN" sz="800" dirty="0"/>
          </a:p>
          <a:p>
            <a:pPr marL="685783" lvl="1" indent="-342900">
              <a:lnSpc>
                <a:spcPct val="150000"/>
              </a:lnSpc>
              <a:buFont typeface="+mj-lt"/>
              <a:buAutoNum type="alphaLcParenR"/>
            </a:pPr>
            <a:r>
              <a:rPr lang="zh-CN" altLang="en-US" dirty="0"/>
              <a:t>路径上的箭头在节点</a:t>
            </a:r>
            <a:r>
              <a:rPr lang="en-US" altLang="zh-CN" dirty="0">
                <a:solidFill>
                  <a:schemeClr val="accent1"/>
                </a:solidFill>
              </a:rPr>
              <a:t>head-to-tail</a:t>
            </a:r>
            <a:r>
              <a:rPr lang="zh-CN" altLang="en-US" dirty="0"/>
              <a:t>或</a:t>
            </a:r>
            <a:r>
              <a:rPr lang="en-US" altLang="zh-CN" dirty="0">
                <a:solidFill>
                  <a:schemeClr val="accent1"/>
                </a:solidFill>
              </a:rPr>
              <a:t>tail-to-tail</a:t>
            </a:r>
            <a:r>
              <a:rPr lang="zh-CN" altLang="en-US" dirty="0"/>
              <a:t>交汇，而此节点在集合</a:t>
            </a:r>
            <a:r>
              <a:rPr lang="en-US" altLang="zh-CN" dirty="0"/>
              <a:t>C</a:t>
            </a:r>
            <a:r>
              <a:rPr lang="zh-CN" altLang="en-US" dirty="0"/>
              <a:t>中</a:t>
            </a:r>
            <a:endParaRPr lang="en-US" altLang="zh-CN" dirty="0"/>
          </a:p>
          <a:p>
            <a:pPr marL="685783" lvl="1" indent="-342900">
              <a:lnSpc>
                <a:spcPct val="150000"/>
              </a:lnSpc>
              <a:buFont typeface="+mj-lt"/>
              <a:buAutoNum type="alphaLcParenR"/>
            </a:pPr>
            <a:r>
              <a:rPr lang="zh-CN" altLang="en-US" dirty="0"/>
              <a:t>路径上的箭头在节点</a:t>
            </a:r>
            <a:r>
              <a:rPr lang="en-US" altLang="zh-CN" dirty="0">
                <a:solidFill>
                  <a:schemeClr val="accent1"/>
                </a:solidFill>
              </a:rPr>
              <a:t>head-to-head</a:t>
            </a:r>
            <a:r>
              <a:rPr lang="zh-CN" altLang="en-US" dirty="0"/>
              <a:t>交汇，而</a:t>
            </a:r>
            <a:r>
              <a:rPr lang="zh-CN" altLang="en-US" dirty="0">
                <a:solidFill>
                  <a:srgbClr val="FF0000"/>
                </a:solidFill>
              </a:rPr>
              <a:t>此节点及其后代节点</a:t>
            </a:r>
            <a:r>
              <a:rPr lang="zh-CN" altLang="en-US" dirty="0"/>
              <a:t>都不在集合</a:t>
            </a:r>
            <a:r>
              <a:rPr lang="en-US" altLang="zh-CN" dirty="0"/>
              <a:t>C</a:t>
            </a:r>
            <a:r>
              <a:rPr lang="zh-CN" altLang="en-US" dirty="0"/>
              <a:t>中</a:t>
            </a:r>
            <a:endParaRPr lang="en-US" altLang="zh-CN" dirty="0"/>
          </a:p>
          <a:p>
            <a:pPr marL="0" indent="0">
              <a:buNone/>
            </a:pPr>
            <a:endParaRPr lang="en-US" altLang="zh-CN" dirty="0"/>
          </a:p>
          <a:p>
            <a:pPr>
              <a:lnSpc>
                <a:spcPct val="150000"/>
              </a:lnSpc>
            </a:pPr>
            <a:r>
              <a:rPr lang="zh-CN" altLang="en-US" dirty="0"/>
              <a:t>如果所有路径都被阻断，则可以说</a:t>
            </a:r>
            <a:r>
              <a:rPr lang="en-US" altLang="zh-CN" dirty="0"/>
              <a:t>A</a:t>
            </a:r>
            <a:r>
              <a:rPr lang="zh-CN" altLang="en-US" dirty="0"/>
              <a:t>和</a:t>
            </a:r>
            <a:r>
              <a:rPr lang="en-US" altLang="zh-CN" dirty="0"/>
              <a:t>B</a:t>
            </a:r>
            <a:r>
              <a:rPr lang="zh-CN" altLang="en-US" dirty="0"/>
              <a:t>关于</a:t>
            </a:r>
            <a:r>
              <a:rPr lang="en-US" altLang="zh-CN" dirty="0"/>
              <a:t>C</a:t>
            </a:r>
            <a:r>
              <a:rPr lang="zh-CN" altLang="en-US" dirty="0"/>
              <a:t>有向分离，并且图中所有变量的联合分布将满足</a:t>
            </a:r>
          </a:p>
        </p:txBody>
      </p:sp>
      <p:sp>
        <p:nvSpPr>
          <p:cNvPr id="5" name="Footer Placeholder 4">
            <a:extLst>
              <a:ext uri="{FF2B5EF4-FFF2-40B4-BE49-F238E27FC236}">
                <a16:creationId xmlns:a16="http://schemas.microsoft.com/office/drawing/2014/main" id="{03A75DA6-607C-4CAC-A054-F5B2B6089B90}"/>
              </a:ext>
            </a:extLst>
          </p:cNvPr>
          <p:cNvSpPr>
            <a:spLocks noGrp="1"/>
          </p:cNvSpPr>
          <p:nvPr>
            <p:ph type="ftr" sz="quarter" idx="11"/>
          </p:nvPr>
        </p:nvSpPr>
        <p:spPr/>
        <p:txBody>
          <a:bodyPr/>
          <a:lstStyle/>
          <a:p>
            <a:endParaRPr lang="zh-CN" altLang="en-US" dirty="0"/>
          </a:p>
        </p:txBody>
      </p:sp>
      <p:pic>
        <p:nvPicPr>
          <p:cNvPr id="6" name="Picture 5">
            <a:extLst>
              <a:ext uri="{FF2B5EF4-FFF2-40B4-BE49-F238E27FC236}">
                <a16:creationId xmlns:a16="http://schemas.microsoft.com/office/drawing/2014/main" id="{DC68F04B-4138-48AE-8C87-1794EC55E818}"/>
              </a:ext>
            </a:extLst>
          </p:cNvPr>
          <p:cNvPicPr>
            <a:picLocks noChangeAspect="1"/>
          </p:cNvPicPr>
          <p:nvPr/>
        </p:nvPicPr>
        <p:blipFill>
          <a:blip r:embed="rId2"/>
          <a:stretch>
            <a:fillRect/>
          </a:stretch>
        </p:blipFill>
        <p:spPr>
          <a:xfrm>
            <a:off x="3685580" y="4973082"/>
            <a:ext cx="1771650" cy="533400"/>
          </a:xfrm>
          <a:prstGeom prst="rect">
            <a:avLst/>
          </a:prstGeom>
        </p:spPr>
      </p:pic>
    </p:spTree>
    <p:extLst>
      <p:ext uri="{BB962C8B-B14F-4D97-AF65-F5344CB8AC3E}">
        <p14:creationId xmlns:p14="http://schemas.microsoft.com/office/powerpoint/2010/main" val="205293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FFA6E-6E3E-4A79-A4CC-60E8D656E964}"/>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p:sp>
        <p:nvSpPr>
          <p:cNvPr id="3" name="Title 2">
            <a:extLst>
              <a:ext uri="{FF2B5EF4-FFF2-40B4-BE49-F238E27FC236}">
                <a16:creationId xmlns:a16="http://schemas.microsoft.com/office/drawing/2014/main" id="{9ED661C4-95BA-4BBB-B42D-A0317509E69A}"/>
              </a:ext>
            </a:extLst>
          </p:cNvPr>
          <p:cNvSpPr>
            <a:spLocks noGrp="1"/>
          </p:cNvSpPr>
          <p:nvPr>
            <p:ph type="title"/>
          </p:nvPr>
        </p:nvSpPr>
        <p:spPr/>
        <p:txBody>
          <a:bodyPr/>
          <a:lstStyle/>
          <a:p>
            <a:r>
              <a:rPr lang="zh-CN" altLang="en-US" dirty="0"/>
              <a:t>有向分离图示</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7AABDE-3DA1-498F-8766-F347778E963C}"/>
                  </a:ext>
                </a:extLst>
              </p:cNvPr>
              <p:cNvSpPr>
                <a:spLocks noGrp="1"/>
              </p:cNvSpPr>
              <p:nvPr>
                <p:ph sz="quarter" idx="13"/>
              </p:nvPr>
            </p:nvSpPr>
            <p:spPr>
              <a:xfrm>
                <a:off x="502444" y="1434517"/>
                <a:ext cx="8137922" cy="4702758"/>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dirty="0"/>
                  <a:t>满足                      ，当且仅当</a:t>
                </a:r>
                <a:endParaRPr lang="en-US" altLang="zh-CN" dirty="0"/>
              </a:p>
              <a:p>
                <a:pPr marL="685783" lvl="1" indent="-342900">
                  <a:lnSpc>
                    <a:spcPct val="150000"/>
                  </a:lnSpc>
                  <a:buFont typeface="+mj-lt"/>
                  <a:buAutoNum type="alphaLcParenR"/>
                </a:pPr>
                <a:r>
                  <a:rPr lang="zh-CN" altLang="en-US" sz="1600" dirty="0"/>
                  <a:t>路径上的箭头在节点</a:t>
                </a:r>
                <a:r>
                  <a:rPr lang="en-US" altLang="zh-CN" sz="1600" dirty="0">
                    <a:solidFill>
                      <a:schemeClr val="accent1"/>
                    </a:solidFill>
                  </a:rPr>
                  <a:t>head-to-tail</a:t>
                </a:r>
                <a:r>
                  <a:rPr lang="zh-CN" altLang="en-US" sz="1600" dirty="0"/>
                  <a:t>或</a:t>
                </a:r>
                <a:r>
                  <a:rPr lang="en-US" altLang="zh-CN" sz="1600" dirty="0">
                    <a:solidFill>
                      <a:schemeClr val="accent1"/>
                    </a:solidFill>
                  </a:rPr>
                  <a:t>tail-to-tail</a:t>
                </a:r>
                <a:r>
                  <a:rPr lang="zh-CN" altLang="en-US" sz="1600" dirty="0"/>
                  <a:t>交汇，而此节点在集合</a:t>
                </a:r>
                <a:r>
                  <a:rPr lang="en-US" altLang="zh-CN" sz="1600" dirty="0"/>
                  <a:t>C</a:t>
                </a:r>
                <a:r>
                  <a:rPr lang="zh-CN" altLang="en-US" sz="1600" dirty="0"/>
                  <a:t>中</a:t>
                </a:r>
                <a:endParaRPr lang="en-US" altLang="zh-CN" sz="1600" dirty="0"/>
              </a:p>
              <a:p>
                <a:pPr marL="685783" lvl="1" indent="-342900">
                  <a:lnSpc>
                    <a:spcPct val="150000"/>
                  </a:lnSpc>
                  <a:buFont typeface="+mj-lt"/>
                  <a:buAutoNum type="alphaLcParenR"/>
                </a:pPr>
                <a:r>
                  <a:rPr lang="zh-CN" altLang="en-US" sz="1600" dirty="0"/>
                  <a:t>路径上的箭头在节点</a:t>
                </a:r>
                <a:r>
                  <a:rPr lang="en-US" altLang="zh-CN" sz="1600" dirty="0">
                    <a:solidFill>
                      <a:schemeClr val="accent1"/>
                    </a:solidFill>
                  </a:rPr>
                  <a:t>head-to-head</a:t>
                </a:r>
                <a:r>
                  <a:rPr lang="zh-CN" altLang="en-US" sz="1600" dirty="0"/>
                  <a:t>交汇，而此节点及其后代节点都不在集合</a:t>
                </a:r>
                <a:r>
                  <a:rPr lang="en-US" altLang="zh-CN" sz="1600" dirty="0"/>
                  <a:t>C</a:t>
                </a:r>
                <a:r>
                  <a:rPr lang="zh-CN" altLang="en-US" sz="1600" dirty="0"/>
                  <a:t>中</a:t>
                </a:r>
                <a:endParaRPr lang="en-US" altLang="zh-CN" sz="1600" dirty="0"/>
              </a:p>
              <a:p>
                <a:pPr lvl="1"/>
                <a:endParaRPr lang="zh-CN" altLang="en-US" dirty="0"/>
              </a:p>
            </p:txBody>
          </p:sp>
        </mc:Choice>
        <mc:Fallback xmlns="">
          <p:sp>
            <p:nvSpPr>
              <p:cNvPr id="4" name="Content Placeholder 3">
                <a:extLst>
                  <a:ext uri="{FF2B5EF4-FFF2-40B4-BE49-F238E27FC236}">
                    <a16:creationId xmlns:a16="http://schemas.microsoft.com/office/drawing/2014/main" id="{C47AABDE-3DA1-498F-8766-F347778E963C}"/>
                  </a:ext>
                </a:extLst>
              </p:cNvPr>
              <p:cNvSpPr>
                <a:spLocks noGrp="1" noRot="1" noChangeAspect="1" noMove="1" noResize="1" noEditPoints="1" noAdjustHandles="1" noChangeArrowheads="1" noChangeShapeType="1" noTextEdit="1"/>
              </p:cNvSpPr>
              <p:nvPr>
                <p:ph sz="quarter" idx="13"/>
              </p:nvPr>
            </p:nvSpPr>
            <p:spPr>
              <a:xfrm>
                <a:off x="502444" y="1434517"/>
                <a:ext cx="8137922" cy="4702758"/>
              </a:xfrm>
              <a:blipFill>
                <a:blip r:embed="rId4"/>
                <a:stretch>
                  <a:fillRect l="-449"/>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B6CA5C41-F0D1-4CD1-A294-91F2A42E17E8}"/>
              </a:ext>
            </a:extLst>
          </p:cNvPr>
          <p:cNvSpPr>
            <a:spLocks noGrp="1"/>
          </p:cNvSpPr>
          <p:nvPr>
            <p:ph type="ftr" sz="quarter" idx="11"/>
          </p:nvPr>
        </p:nvSpPr>
        <p:spPr/>
        <p:txBody>
          <a:bodyPr/>
          <a:lstStyle/>
          <a:p>
            <a:endParaRPr lang="zh-CN" altLang="en-US" dirty="0"/>
          </a:p>
        </p:txBody>
      </p:sp>
      <p:pic>
        <p:nvPicPr>
          <p:cNvPr id="7" name="Picture 6">
            <a:extLst>
              <a:ext uri="{FF2B5EF4-FFF2-40B4-BE49-F238E27FC236}">
                <a16:creationId xmlns:a16="http://schemas.microsoft.com/office/drawing/2014/main" id="{775EB829-9DF5-400B-BF6E-8120EE020334}"/>
              </a:ext>
            </a:extLst>
          </p:cNvPr>
          <p:cNvPicPr>
            <a:picLocks noChangeAspect="1"/>
          </p:cNvPicPr>
          <p:nvPr/>
        </p:nvPicPr>
        <p:blipFill>
          <a:blip r:embed="rId5"/>
          <a:stretch>
            <a:fillRect/>
          </a:stretch>
        </p:blipFill>
        <p:spPr>
          <a:xfrm>
            <a:off x="1945961" y="4469674"/>
            <a:ext cx="1428728" cy="494214"/>
          </a:xfrm>
          <a:prstGeom prst="rect">
            <a:avLst/>
          </a:prstGeom>
        </p:spPr>
      </p:pic>
      <p:pic>
        <p:nvPicPr>
          <p:cNvPr id="9" name="图片 8">
            <a:extLst>
              <a:ext uri="{FF2B5EF4-FFF2-40B4-BE49-F238E27FC236}">
                <a16:creationId xmlns:a16="http://schemas.microsoft.com/office/drawing/2014/main" id="{11ED2B4C-F18F-42C2-AF9D-372971444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94" y="1274390"/>
            <a:ext cx="7135221" cy="3143689"/>
          </a:xfrm>
          <a:prstGeom prst="rect">
            <a:avLst/>
          </a:prstGeom>
        </p:spPr>
      </p:pic>
    </p:spTree>
    <p:extLst>
      <p:ext uri="{BB962C8B-B14F-4D97-AF65-F5344CB8AC3E}">
        <p14:creationId xmlns:p14="http://schemas.microsoft.com/office/powerpoint/2010/main" val="192977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BA74E-FA55-4259-86D8-D170A6F79AAA}"/>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3" name="Title 2">
            <a:extLst>
              <a:ext uri="{FF2B5EF4-FFF2-40B4-BE49-F238E27FC236}">
                <a16:creationId xmlns:a16="http://schemas.microsoft.com/office/drawing/2014/main" id="{E9604148-D19E-495A-90E1-0A11FA448ED7}"/>
              </a:ext>
            </a:extLst>
          </p:cNvPr>
          <p:cNvSpPr>
            <a:spLocks noGrp="1"/>
          </p:cNvSpPr>
          <p:nvPr>
            <p:ph type="title"/>
          </p:nvPr>
        </p:nvSpPr>
        <p:spPr/>
        <p:txBody>
          <a:bodyPr/>
          <a:lstStyle/>
          <a:p>
            <a:r>
              <a:rPr lang="zh-CN" altLang="en-US" dirty="0"/>
              <a:t>贝叶斯网络中的马尔可夫毯（</a:t>
            </a:r>
            <a:r>
              <a:rPr lang="en-US" altLang="zh-CN" dirty="0"/>
              <a:t>Markov Blanket</a:t>
            </a:r>
            <a:r>
              <a:rPr lang="zh-CN" altLang="en-US"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8268FC-B61A-46B3-8989-8D59FB1F919B}"/>
                  </a:ext>
                </a:extLst>
              </p:cNvPr>
              <p:cNvSpPr>
                <a:spLocks noGrp="1"/>
              </p:cNvSpPr>
              <p:nvPr>
                <p:ph sz="quarter" idx="13"/>
              </p:nvPr>
            </p:nvSpPr>
            <p:spPr/>
            <p:txBody>
              <a:bodyPr/>
              <a:lstStyle/>
              <a:p>
                <a:pPr>
                  <a:lnSpc>
                    <a:spcPct val="150000"/>
                  </a:lnSpc>
                </a:pPr>
                <a:r>
                  <a:rPr lang="zh-CN" altLang="en-US" dirty="0"/>
                  <a:t>节点</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的马尔可夫毯包括</a:t>
                </a:r>
                <a:r>
                  <a:rPr lang="zh-CN" altLang="en-US" dirty="0">
                    <a:solidFill>
                      <a:schemeClr val="accent1"/>
                    </a:solidFill>
                  </a:rPr>
                  <a:t>父母、孩子</a:t>
                </a:r>
                <a:r>
                  <a:rPr lang="zh-CN" altLang="en-US" dirty="0"/>
                  <a:t>和</a:t>
                </a:r>
                <a:r>
                  <a:rPr lang="zh-CN" altLang="en-US" dirty="0">
                    <a:solidFill>
                      <a:schemeClr val="accent1"/>
                    </a:solidFill>
                  </a:rPr>
                  <a:t>孩子的共同父母</a:t>
                </a:r>
                <a:r>
                  <a:rPr lang="zh-CN" altLang="en-US" dirty="0"/>
                  <a:t>的集合</a:t>
                </a:r>
                <a:endParaRPr lang="en-US" altLang="zh-CN" dirty="0"/>
              </a:p>
              <a:p>
                <a:pPr>
                  <a:lnSpc>
                    <a:spcPct val="150000"/>
                  </a:lnSpc>
                </a:pPr>
                <a:endParaRPr lang="en-US" altLang="zh-CN" dirty="0"/>
              </a:p>
              <a:p>
                <a:pPr>
                  <a:lnSpc>
                    <a:spcPct val="150000"/>
                  </a:lnSpc>
                </a:pPr>
                <a:r>
                  <a:rPr lang="zh-CN" altLang="en-US" dirty="0"/>
                  <a:t>它具有以下性质：</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a:t>以图中所有剩余变量为条件的条件分布，仅依赖于马尔可夫毯中的变量。</a:t>
                </a:r>
              </a:p>
            </p:txBody>
          </p:sp>
        </mc:Choice>
        <mc:Fallback xmlns="">
          <p:sp>
            <p:nvSpPr>
              <p:cNvPr id="4" name="Content Placeholder 3">
                <a:extLst>
                  <a:ext uri="{FF2B5EF4-FFF2-40B4-BE49-F238E27FC236}">
                    <a16:creationId xmlns:a16="http://schemas.microsoft.com/office/drawing/2014/main" id="{248268FC-B61A-46B3-8989-8D59FB1F919B}"/>
                  </a:ext>
                </a:extLst>
              </p:cNvPr>
              <p:cNvSpPr>
                <a:spLocks noGrp="1" noRot="1" noChangeAspect="1" noMove="1" noResize="1" noEditPoints="1" noAdjustHandles="1" noChangeArrowheads="1" noChangeShapeType="1" noTextEdit="1"/>
              </p:cNvSpPr>
              <p:nvPr>
                <p:ph sz="quarter" idx="13"/>
              </p:nvPr>
            </p:nvSpPr>
            <p:spPr>
              <a:blipFill>
                <a:blip r:embed="rId4"/>
                <a:stretch>
                  <a:fillRect l="-449" r="-375"/>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0FE5BA07-107E-4EDF-B1F9-3F6281CAE27C}"/>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F4DA68B0-BDF2-4294-8D81-B4175D21E4C8}"/>
              </a:ext>
            </a:extLst>
          </p:cNvPr>
          <p:cNvPicPr>
            <a:picLocks noChangeAspect="1"/>
          </p:cNvPicPr>
          <p:nvPr/>
        </p:nvPicPr>
        <p:blipFill>
          <a:blip r:embed="rId5"/>
          <a:stretch>
            <a:fillRect/>
          </a:stretch>
        </p:blipFill>
        <p:spPr>
          <a:xfrm>
            <a:off x="2635140" y="3429000"/>
            <a:ext cx="3249599" cy="2322031"/>
          </a:xfrm>
          <a:prstGeom prst="rect">
            <a:avLst/>
          </a:prstGeom>
        </p:spPr>
      </p:pic>
    </p:spTree>
    <p:extLst>
      <p:ext uri="{BB962C8B-B14F-4D97-AF65-F5344CB8AC3E}">
        <p14:creationId xmlns:p14="http://schemas.microsoft.com/office/powerpoint/2010/main" val="310711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6FC4-941F-4289-848C-8BFAA40B4CFA}"/>
              </a:ext>
            </a:extLst>
          </p:cNvPr>
          <p:cNvSpPr>
            <a:spLocks noGrp="1"/>
          </p:cNvSpPr>
          <p:nvPr>
            <p:ph type="ctrTitle"/>
          </p:nvPr>
        </p:nvSpPr>
        <p:spPr/>
        <p:txBody>
          <a:bodyPr>
            <a:normAutofit/>
          </a:bodyPr>
          <a:lstStyle/>
          <a:p>
            <a:r>
              <a:rPr lang="zh-CN" altLang="en-US" dirty="0"/>
              <a:t>独立同分布</a:t>
            </a:r>
          </a:p>
        </p:txBody>
      </p:sp>
      <p:sp>
        <p:nvSpPr>
          <p:cNvPr id="3" name="Subtitle 2">
            <a:extLst>
              <a:ext uri="{FF2B5EF4-FFF2-40B4-BE49-F238E27FC236}">
                <a16:creationId xmlns:a16="http://schemas.microsoft.com/office/drawing/2014/main" id="{6E89D5CB-D6DD-466A-A92B-C953FE46AD85}"/>
              </a:ext>
            </a:extLst>
          </p:cNvPr>
          <p:cNvSpPr>
            <a:spLocks noGrp="1"/>
          </p:cNvSpPr>
          <p:nvPr>
            <p:ph type="subTitle" idx="1"/>
          </p:nvPr>
        </p:nvSpPr>
        <p:spPr/>
        <p:txBody>
          <a:bodyPr/>
          <a:lstStyle/>
          <a:p>
            <a:r>
              <a:rPr lang="en-US" altLang="zh-CN" dirty="0"/>
              <a:t>03</a:t>
            </a:r>
            <a:endParaRPr lang="zh-CN" altLang="en-US" dirty="0"/>
          </a:p>
        </p:txBody>
      </p:sp>
      <p:sp>
        <p:nvSpPr>
          <p:cNvPr id="4" name="Slide Number Placeholder 3">
            <a:extLst>
              <a:ext uri="{FF2B5EF4-FFF2-40B4-BE49-F238E27FC236}">
                <a16:creationId xmlns:a16="http://schemas.microsoft.com/office/drawing/2014/main" id="{711679C9-3552-4BEF-8531-B50FCD8B8F17}"/>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dirty="0"/>
          </a:p>
        </p:txBody>
      </p:sp>
    </p:spTree>
    <p:extLst>
      <p:ext uri="{BB962C8B-B14F-4D97-AF65-F5344CB8AC3E}">
        <p14:creationId xmlns:p14="http://schemas.microsoft.com/office/powerpoint/2010/main" val="178388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32FD45-56DA-4BA2-AAA3-CC9B215F74EB}"/>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sp>
        <p:nvSpPr>
          <p:cNvPr id="3" name="Title 2">
            <a:extLst>
              <a:ext uri="{FF2B5EF4-FFF2-40B4-BE49-F238E27FC236}">
                <a16:creationId xmlns:a16="http://schemas.microsoft.com/office/drawing/2014/main" id="{3A41F3CF-38D4-41CC-8696-B8050F2BF071}"/>
              </a:ext>
            </a:extLst>
          </p:cNvPr>
          <p:cNvSpPr>
            <a:spLocks noGrp="1"/>
          </p:cNvSpPr>
          <p:nvPr>
            <p:ph type="title"/>
          </p:nvPr>
        </p:nvSpPr>
        <p:spPr/>
        <p:txBody>
          <a:bodyPr/>
          <a:lstStyle/>
          <a:p>
            <a:r>
              <a:rPr lang="zh-CN" altLang="en-US" dirty="0"/>
              <a:t>独立同分布</a:t>
            </a:r>
            <a:r>
              <a:rPr lang="en-US" altLang="zh-CN" dirty="0"/>
              <a:t>(</a:t>
            </a:r>
            <a:r>
              <a:rPr lang="en-US" altLang="zh-CN" dirty="0" err="1">
                <a:solidFill>
                  <a:schemeClr val="accent1"/>
                </a:solidFill>
              </a:rPr>
              <a:t>i.i.d</a:t>
            </a:r>
            <a:r>
              <a:rPr lang="en-US" altLang="zh-CN" dirty="0">
                <a:solidFill>
                  <a:schemeClr val="accent1"/>
                </a:solidFill>
              </a:rPr>
              <a:t>.</a:t>
            </a:r>
            <a:r>
              <a:rPr lang="en-US" altLang="zh-CN" dirty="0"/>
              <a:t>)</a:t>
            </a:r>
            <a:r>
              <a:rPr lang="zh-CN" altLang="en-US" dirty="0"/>
              <a:t>的例子</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BD33B5-C282-483E-913B-1391EF8A20A9}"/>
                  </a:ext>
                </a:extLst>
              </p:cNvPr>
              <p:cNvSpPr>
                <a:spLocks noGrp="1"/>
              </p:cNvSpPr>
              <p:nvPr>
                <p:ph sz="quarter" idx="13"/>
              </p:nvPr>
            </p:nvSpPr>
            <p:spPr>
              <a:xfrm>
                <a:off x="502444" y="1184366"/>
                <a:ext cx="8137922" cy="4952909"/>
              </a:xfrm>
            </p:spPr>
            <p:txBody>
              <a:bodyPr/>
              <a:lstStyle/>
              <a:p>
                <a:r>
                  <a:rPr lang="zh-CN" altLang="en-US" dirty="0"/>
                  <a:t>目标：给定</a:t>
                </a:r>
                <a:r>
                  <a:rPr lang="en-US" altLang="zh-CN" b="1" dirty="0"/>
                  <a:t>x</a:t>
                </a:r>
                <a:r>
                  <a:rPr lang="zh-CN" altLang="en-US" dirty="0"/>
                  <a:t>观测，推断</a:t>
                </a:r>
                <a14:m>
                  <m:oMath xmlns:m="http://schemas.openxmlformats.org/officeDocument/2006/math">
                    <m:r>
                      <a:rPr lang="en-US" altLang="zh-CN" b="0" i="1" smtClean="0">
                        <a:latin typeface="Cambria Math" panose="02040503050406030204" pitchFamily="18" charset="0"/>
                      </a:rPr>
                      <m:t>𝜇</m:t>
                    </m:r>
                  </m:oMath>
                </a14:m>
                <a:endParaRPr lang="en-US" altLang="zh-CN" b="1" dirty="0"/>
              </a:p>
              <a:p>
                <a:pPr marL="342883" lvl="1" indent="0">
                  <a:buNone/>
                </a:pPr>
                <a:endParaRPr lang="en-US" altLang="zh-CN" b="1" dirty="0"/>
              </a:p>
              <a:p>
                <a:pPr marL="342883" lvl="1" indent="0">
                  <a:buNone/>
                </a:pPr>
                <a14:m>
                  <m:oMathPara xmlns:m="http://schemas.openxmlformats.org/officeDocument/2006/math">
                    <m:oMathParaPr>
                      <m:jc m:val="left"/>
                    </m:oMathParaPr>
                    <m:oMath xmlns:m="http://schemas.openxmlformats.org/officeDocument/2006/math">
                      <m:eqArr>
                        <m:eqArrPr>
                          <m:ctrlPr>
                            <a:rPr lang="en-US" altLang="zh-CN" b="1" i="1" smtClean="0">
                              <a:latin typeface="Cambria Math" panose="02040503050406030204" pitchFamily="18" charset="0"/>
                            </a:rPr>
                          </m:ctrlPr>
                        </m:eqArrPr>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𝐷</m:t>
                              </m:r>
                            </m:e>
                          </m:d>
                          <m:r>
                            <a:rPr lang="en-US" altLang="zh-CN" b="1" i="1" smtClean="0">
                              <a:latin typeface="Cambria Math" panose="02040503050406030204" pitchFamily="18" charset="0"/>
                            </a:rPr>
                            <m:t>∝&amp;</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e>
                              <m:r>
                                <a:rPr lang="en-US" altLang="zh-CN" b="0" i="1" smtClean="0">
                                  <a:latin typeface="Cambria Math" panose="02040503050406030204" pitchFamily="18" charset="0"/>
                                </a:rPr>
                                <m:t>𝜇</m:t>
                              </m:r>
                            </m:e>
                          </m:d>
                        </m:e>
                        <m:e>
                          <m:r>
                            <a:rPr lang="en-US" altLang="zh-CN" b="0" i="1" smtClean="0">
                              <a:latin typeface="Cambria Math" panose="02040503050406030204" pitchFamily="18" charset="0"/>
                            </a:rPr>
                            <m:t>=&amp;</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𝜇</m:t>
                                  </m:r>
                                </m:e>
                              </m:d>
                            </m:e>
                          </m:nary>
                        </m:e>
                      </m:eqArr>
                    </m:oMath>
                  </m:oMathPara>
                </a14:m>
                <a:endParaRPr lang="en-US" altLang="zh-CN" dirty="0"/>
              </a:p>
              <a:p>
                <a:pPr marL="342883" lvl="1" indent="0">
                  <a:buNone/>
                </a:pPr>
                <a:endParaRPr lang="en-US" altLang="zh-CN" dirty="0"/>
              </a:p>
              <a:p>
                <a:r>
                  <a:rPr lang="zh-CN" altLang="en-US" dirty="0"/>
                  <a:t>如果我们对</a:t>
                </a:r>
                <a14:m>
                  <m:oMath xmlns:m="http://schemas.openxmlformats.org/officeDocument/2006/math">
                    <m:r>
                      <a:rPr lang="en-US" altLang="zh-CN" b="0" i="1" smtClean="0">
                        <a:latin typeface="Cambria Math" panose="02040503050406030204" pitchFamily="18" charset="0"/>
                      </a:rPr>
                      <m:t>𝜇</m:t>
                    </m:r>
                  </m:oMath>
                </a14:m>
                <a:r>
                  <a:rPr lang="zh-CN" altLang="en-US" dirty="0"/>
                  <a:t>求积分，则观察结果通常是相关的</a:t>
                </a:r>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𝜇</m:t>
                          </m:r>
                        </m:e>
                      </m:nary>
                      <m:r>
                        <a:rPr lang="en-US" altLang="zh-CN" i="1">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US" altLang="zh-CN" dirty="0"/>
              </a:p>
              <a:p>
                <a:endParaRPr lang="en-US" altLang="zh-CN" dirty="0"/>
              </a:p>
              <a:p>
                <a:r>
                  <a:rPr lang="zh-CN" altLang="en-US" dirty="0"/>
                  <a:t>我们可以说这些数据样本是</a:t>
                </a:r>
                <a:r>
                  <a:rPr lang="zh-CN" altLang="en-US" dirty="0">
                    <a:solidFill>
                      <a:srgbClr val="00B0F0"/>
                    </a:solidFill>
                  </a:rPr>
                  <a:t>联合分布</a:t>
                </a:r>
                <a:r>
                  <a:rPr lang="zh-CN" altLang="en-US" dirty="0"/>
                  <a:t>的</a:t>
                </a:r>
              </a:p>
              <a:p>
                <a:endParaRPr lang="zh-CN" altLang="en-US" dirty="0"/>
              </a:p>
            </p:txBody>
          </p:sp>
        </mc:Choice>
        <mc:Fallback xmlns="">
          <p:sp>
            <p:nvSpPr>
              <p:cNvPr id="4" name="Content Placeholder 3">
                <a:extLst>
                  <a:ext uri="{FF2B5EF4-FFF2-40B4-BE49-F238E27FC236}">
                    <a16:creationId xmlns:a16="http://schemas.microsoft.com/office/drawing/2014/main" id="{C6BD33B5-C282-483E-913B-1391EF8A20A9}"/>
                  </a:ext>
                </a:extLst>
              </p:cNvPr>
              <p:cNvSpPr>
                <a:spLocks noGrp="1" noRot="1" noChangeAspect="1" noMove="1" noResize="1" noEditPoints="1" noAdjustHandles="1" noChangeArrowheads="1" noChangeShapeType="1" noTextEdit="1"/>
              </p:cNvSpPr>
              <p:nvPr>
                <p:ph sz="quarter" idx="13"/>
              </p:nvPr>
            </p:nvSpPr>
            <p:spPr>
              <a:xfrm>
                <a:off x="502444" y="1184366"/>
                <a:ext cx="8137922" cy="4952909"/>
              </a:xfrm>
              <a:blipFill>
                <a:blip r:embed="rId4"/>
                <a:stretch>
                  <a:fillRect l="-449" t="-110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ACA6F871-F4C9-4EA6-8CB9-3F269E13E417}"/>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BE73B4D7-1180-40EB-BA82-D234DF7807C4}"/>
              </a:ext>
            </a:extLst>
          </p:cNvPr>
          <p:cNvPicPr>
            <a:picLocks noChangeAspect="1"/>
          </p:cNvPicPr>
          <p:nvPr/>
        </p:nvPicPr>
        <p:blipFill>
          <a:blip r:embed="rId5"/>
          <a:stretch>
            <a:fillRect/>
          </a:stretch>
        </p:blipFill>
        <p:spPr>
          <a:xfrm>
            <a:off x="4176056" y="1040638"/>
            <a:ext cx="4202283" cy="1822678"/>
          </a:xfrm>
          <a:prstGeom prst="rect">
            <a:avLst/>
          </a:prstGeom>
        </p:spPr>
      </p:pic>
      <p:pic>
        <p:nvPicPr>
          <p:cNvPr id="11" name="图片 10">
            <a:extLst>
              <a:ext uri="{FF2B5EF4-FFF2-40B4-BE49-F238E27FC236}">
                <a16:creationId xmlns:a16="http://schemas.microsoft.com/office/drawing/2014/main" id="{139C3CC6-04CA-2F29-6EFD-B2779C63448F}"/>
              </a:ext>
            </a:extLst>
          </p:cNvPr>
          <p:cNvPicPr>
            <a:picLocks noChangeAspect="1"/>
          </p:cNvPicPr>
          <p:nvPr/>
        </p:nvPicPr>
        <p:blipFill>
          <a:blip r:embed="rId6"/>
          <a:stretch>
            <a:fillRect/>
          </a:stretch>
        </p:blipFill>
        <p:spPr>
          <a:xfrm>
            <a:off x="4950995" y="4494190"/>
            <a:ext cx="3476422" cy="1785635"/>
          </a:xfrm>
          <a:prstGeom prst="rect">
            <a:avLst/>
          </a:prstGeom>
        </p:spPr>
      </p:pic>
    </p:spTree>
    <p:extLst>
      <p:ext uri="{BB962C8B-B14F-4D97-AF65-F5344CB8AC3E}">
        <p14:creationId xmlns:p14="http://schemas.microsoft.com/office/powerpoint/2010/main" val="2148128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32FD45-56DA-4BA2-AAA3-CC9B215F74EB}"/>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sp>
        <p:nvSpPr>
          <p:cNvPr id="3" name="Title 2">
            <a:extLst>
              <a:ext uri="{FF2B5EF4-FFF2-40B4-BE49-F238E27FC236}">
                <a16:creationId xmlns:a16="http://schemas.microsoft.com/office/drawing/2014/main" id="{3A41F3CF-38D4-41CC-8696-B8050F2BF071}"/>
              </a:ext>
            </a:extLst>
          </p:cNvPr>
          <p:cNvSpPr>
            <a:spLocks noGrp="1"/>
          </p:cNvSpPr>
          <p:nvPr>
            <p:ph type="title"/>
          </p:nvPr>
        </p:nvSpPr>
        <p:spPr/>
        <p:txBody>
          <a:bodyPr/>
          <a:lstStyle/>
          <a:p>
            <a:r>
              <a:rPr lang="zh-CN" altLang="en-US" dirty="0"/>
              <a:t>独立同分布</a:t>
            </a:r>
            <a:r>
              <a:rPr lang="en-US" altLang="zh-CN" dirty="0"/>
              <a:t>(</a:t>
            </a:r>
            <a:r>
              <a:rPr lang="en-US" altLang="zh-CN" dirty="0" err="1">
                <a:solidFill>
                  <a:schemeClr val="accent1"/>
                </a:solidFill>
              </a:rPr>
              <a:t>i.i.d</a:t>
            </a:r>
            <a:r>
              <a:rPr lang="en-US" altLang="zh-CN" dirty="0">
                <a:solidFill>
                  <a:schemeClr val="accent1"/>
                </a:solidFill>
              </a:rPr>
              <a:t>.</a:t>
            </a:r>
            <a:r>
              <a:rPr lang="en-US" altLang="zh-CN" dirty="0"/>
              <a:t>)</a:t>
            </a:r>
            <a:r>
              <a:rPr lang="zh-CN" altLang="en-US" dirty="0"/>
              <a:t>的例子</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BD33B5-C282-483E-913B-1391EF8A20A9}"/>
                  </a:ext>
                </a:extLst>
              </p:cNvPr>
              <p:cNvSpPr>
                <a:spLocks noGrp="1"/>
              </p:cNvSpPr>
              <p:nvPr>
                <p:ph sz="quarter" idx="13"/>
              </p:nvPr>
            </p:nvSpPr>
            <p:spPr>
              <a:xfrm>
                <a:off x="502444" y="1184366"/>
                <a:ext cx="8137922" cy="4952909"/>
              </a:xfrm>
            </p:spPr>
            <p:txBody>
              <a:bodyPr/>
              <a:lstStyle/>
              <a:p>
                <a:r>
                  <a:rPr lang="zh-CN" altLang="en-US" dirty="0"/>
                  <a:t>目标：给定</a:t>
                </a:r>
                <a:r>
                  <a:rPr lang="en-US" altLang="zh-CN" b="1" dirty="0"/>
                  <a:t>x</a:t>
                </a:r>
                <a:r>
                  <a:rPr lang="zh-CN" altLang="en-US" dirty="0"/>
                  <a:t>观测，推断</a:t>
                </a:r>
                <a14:m>
                  <m:oMath xmlns:m="http://schemas.openxmlformats.org/officeDocument/2006/math">
                    <m:r>
                      <a:rPr lang="en-US" altLang="zh-CN" b="0" i="1" smtClean="0">
                        <a:latin typeface="Cambria Math" panose="02040503050406030204" pitchFamily="18" charset="0"/>
                      </a:rPr>
                      <m:t>𝜇</m:t>
                    </m:r>
                  </m:oMath>
                </a14:m>
                <a:endParaRPr lang="en-US" altLang="zh-CN" b="1" dirty="0"/>
              </a:p>
              <a:p>
                <a:pPr marL="342883" lvl="1" indent="0">
                  <a:buNone/>
                </a:pPr>
                <a:endParaRPr lang="en-US" altLang="zh-CN" b="1" dirty="0"/>
              </a:p>
              <a:p>
                <a:pPr marL="342883" lvl="1" indent="0">
                  <a:buNone/>
                </a:pPr>
                <a14:m>
                  <m:oMathPara xmlns:m="http://schemas.openxmlformats.org/officeDocument/2006/math">
                    <m:oMathParaPr>
                      <m:jc m:val="left"/>
                    </m:oMathParaPr>
                    <m:oMath xmlns:m="http://schemas.openxmlformats.org/officeDocument/2006/math">
                      <m:eqArr>
                        <m:eqArrPr>
                          <m:ctrlPr>
                            <a:rPr lang="en-US" altLang="zh-CN" b="1" i="1" smtClean="0">
                              <a:latin typeface="Cambria Math" panose="02040503050406030204" pitchFamily="18" charset="0"/>
                            </a:rPr>
                          </m:ctrlPr>
                        </m:eqArrPr>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𝐷</m:t>
                              </m:r>
                            </m:e>
                          </m:d>
                          <m:r>
                            <a:rPr lang="en-US" altLang="zh-CN" b="1" i="1" smtClean="0">
                              <a:latin typeface="Cambria Math" panose="02040503050406030204" pitchFamily="18" charset="0"/>
                            </a:rPr>
                            <m:t>∝&amp;</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e>
                              <m:r>
                                <a:rPr lang="en-US" altLang="zh-CN" b="0" i="1" smtClean="0">
                                  <a:latin typeface="Cambria Math" panose="02040503050406030204" pitchFamily="18" charset="0"/>
                                </a:rPr>
                                <m:t>𝜇</m:t>
                              </m:r>
                            </m:e>
                          </m:d>
                        </m:e>
                        <m:e>
                          <m:r>
                            <a:rPr lang="en-US" altLang="zh-CN" b="0" i="1" smtClean="0">
                              <a:latin typeface="Cambria Math" panose="02040503050406030204" pitchFamily="18" charset="0"/>
                            </a:rPr>
                            <m:t>=&amp;</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𝜇</m:t>
                                  </m:r>
                                </m:e>
                              </m:d>
                            </m:e>
                          </m:nary>
                        </m:e>
                      </m:eqArr>
                    </m:oMath>
                  </m:oMathPara>
                </a14:m>
                <a:endParaRPr lang="en-US" altLang="zh-CN" dirty="0"/>
              </a:p>
              <a:p>
                <a:pPr marL="342883" lvl="1" indent="0">
                  <a:buNone/>
                </a:pPr>
                <a:endParaRPr lang="en-US" altLang="zh-CN" dirty="0"/>
              </a:p>
              <a:p>
                <a:endParaRPr lang="en-US" altLang="zh-CN" dirty="0"/>
              </a:p>
              <a:p>
                <a:r>
                  <a:rPr lang="zh-CN" altLang="en-US" dirty="0"/>
                  <a:t>如果我们以</a:t>
                </a:r>
                <a14:m>
                  <m:oMath xmlns:m="http://schemas.openxmlformats.org/officeDocument/2006/math">
                    <m:r>
                      <a:rPr lang="en-US" altLang="zh-CN" b="0" i="1" smtClean="0">
                        <a:latin typeface="Cambria Math" panose="02040503050406030204" pitchFamily="18" charset="0"/>
                      </a:rPr>
                      <m:t>𝜇</m:t>
                    </m:r>
                  </m:oMath>
                </a14:m>
                <a:r>
                  <a:rPr lang="zh-CN" altLang="en-US" dirty="0"/>
                  <a:t>为给定条件，考虑观测</a:t>
                </a:r>
                <a:r>
                  <a:rPr lang="en-US" altLang="zh-CN" b="1" dirty="0"/>
                  <a:t>x</a:t>
                </a:r>
                <a:r>
                  <a:rPr lang="zh-CN" altLang="en-US" dirty="0"/>
                  <a:t>的联合分布</a:t>
                </a:r>
                <a:endParaRPr lang="en-US" altLang="zh-CN" dirty="0"/>
              </a:p>
              <a:p>
                <a:pPr lvl="1">
                  <a:lnSpc>
                    <a:spcPct val="150000"/>
                  </a:lnSpc>
                </a:pPr>
                <a:r>
                  <a:rPr lang="zh-CN" altLang="en-US" dirty="0"/>
                  <a:t>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oMath>
                </a14:m>
                <a:r>
                  <a:rPr lang="zh-CN" altLang="en-US" dirty="0"/>
                  <a:t>只有单一路径</a:t>
                </a:r>
                <a:endParaRPr lang="en-US" altLang="zh-CN" dirty="0"/>
              </a:p>
              <a:p>
                <a:pPr lvl="1">
                  <a:lnSpc>
                    <a:spcPct val="150000"/>
                  </a:lnSpc>
                </a:pPr>
                <a:r>
                  <a:rPr lang="zh-CN" altLang="en-US" dirty="0"/>
                  <a:t>路径关于</a:t>
                </a:r>
                <a14:m>
                  <m:oMath xmlns:m="http://schemas.openxmlformats.org/officeDocument/2006/math">
                    <m:r>
                      <a:rPr lang="en-US" altLang="zh-CN" b="0" i="1" smtClean="0">
                        <a:latin typeface="Cambria Math" panose="02040503050406030204" pitchFamily="18" charset="0"/>
                      </a:rPr>
                      <m:t>𝜇</m:t>
                    </m:r>
                  </m:oMath>
                </a14:m>
                <a:r>
                  <a:rPr lang="zh-CN" altLang="en-US" dirty="0"/>
                  <a:t>是</a:t>
                </a:r>
                <a:r>
                  <a:rPr lang="en-US" altLang="zh-CN" dirty="0"/>
                  <a:t>tail-to-tail</a:t>
                </a:r>
              </a:p>
              <a:p>
                <a:pPr lvl="1">
                  <a:lnSpc>
                    <a:spcPct val="150000"/>
                  </a:lnSpc>
                </a:pPr>
                <a:r>
                  <a:rPr lang="zh-CN" altLang="en-US" dirty="0"/>
                  <a:t>因此给定观测</a:t>
                </a:r>
                <a14:m>
                  <m:oMath xmlns:m="http://schemas.openxmlformats.org/officeDocument/2006/math">
                    <m:r>
                      <a:rPr lang="en-US" altLang="zh-CN" b="0" i="1" smtClean="0">
                        <a:latin typeface="Cambria Math" panose="02040503050406030204" pitchFamily="18" charset="0"/>
                      </a:rPr>
                      <m:t>𝜇</m:t>
                    </m:r>
                  </m:oMath>
                </a14:m>
                <a:r>
                  <a:rPr lang="zh-CN" altLang="en-US" dirty="0"/>
                  <a:t>的情况下，路径被阻断</a:t>
                </a:r>
                <a:endParaRPr lang="en-US" altLang="zh-CN" dirty="0"/>
              </a:p>
              <a:p>
                <a:pPr marL="0" indent="0">
                  <a:buNone/>
                </a:pPr>
                <a:endParaRPr lang="zh-CN" altLang="en-US" dirty="0"/>
              </a:p>
              <a:p>
                <a:r>
                  <a:rPr lang="zh-CN" altLang="en-US" dirty="0"/>
                  <a:t>数据样本对于模型是条件独立的</a:t>
                </a:r>
              </a:p>
            </p:txBody>
          </p:sp>
        </mc:Choice>
        <mc:Fallback xmlns="">
          <p:sp>
            <p:nvSpPr>
              <p:cNvPr id="4" name="Content Placeholder 3">
                <a:extLst>
                  <a:ext uri="{FF2B5EF4-FFF2-40B4-BE49-F238E27FC236}">
                    <a16:creationId xmlns:a16="http://schemas.microsoft.com/office/drawing/2014/main" id="{C6BD33B5-C282-483E-913B-1391EF8A20A9}"/>
                  </a:ext>
                </a:extLst>
              </p:cNvPr>
              <p:cNvSpPr>
                <a:spLocks noGrp="1" noRot="1" noChangeAspect="1" noMove="1" noResize="1" noEditPoints="1" noAdjustHandles="1" noChangeArrowheads="1" noChangeShapeType="1" noTextEdit="1"/>
              </p:cNvSpPr>
              <p:nvPr>
                <p:ph sz="quarter" idx="13"/>
              </p:nvPr>
            </p:nvSpPr>
            <p:spPr>
              <a:xfrm>
                <a:off x="502444" y="1184366"/>
                <a:ext cx="8137922" cy="4952909"/>
              </a:xfrm>
              <a:blipFill>
                <a:blip r:embed="rId4"/>
                <a:stretch>
                  <a:fillRect l="-449" t="-1107"/>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ACA6F871-F4C9-4EA6-8CB9-3F269E13E417}"/>
              </a:ext>
            </a:extLst>
          </p:cNvPr>
          <p:cNvSpPr>
            <a:spLocks noGrp="1"/>
          </p:cNvSpPr>
          <p:nvPr>
            <p:ph type="ftr" sz="quarter" idx="11"/>
          </p:nvPr>
        </p:nvSpPr>
        <p:spPr/>
        <p:txBody>
          <a:bodyPr/>
          <a:lstStyle/>
          <a:p>
            <a:endParaRPr lang="zh-CN" altLang="en-US" dirty="0"/>
          </a:p>
        </p:txBody>
      </p:sp>
      <p:pic>
        <p:nvPicPr>
          <p:cNvPr id="6" name="图片 3">
            <a:extLst>
              <a:ext uri="{FF2B5EF4-FFF2-40B4-BE49-F238E27FC236}">
                <a16:creationId xmlns:a16="http://schemas.microsoft.com/office/drawing/2014/main" id="{BE73B4D7-1180-40EB-BA82-D234DF7807C4}"/>
              </a:ext>
            </a:extLst>
          </p:cNvPr>
          <p:cNvPicPr>
            <a:picLocks noChangeAspect="1"/>
          </p:cNvPicPr>
          <p:nvPr/>
        </p:nvPicPr>
        <p:blipFill>
          <a:blip r:embed="rId5"/>
          <a:stretch>
            <a:fillRect/>
          </a:stretch>
        </p:blipFill>
        <p:spPr>
          <a:xfrm>
            <a:off x="4176056" y="1184366"/>
            <a:ext cx="4202283" cy="1822678"/>
          </a:xfrm>
          <a:prstGeom prst="rect">
            <a:avLst/>
          </a:prstGeom>
        </p:spPr>
      </p:pic>
      <p:pic>
        <p:nvPicPr>
          <p:cNvPr id="7" name="图片 5">
            <a:extLst>
              <a:ext uri="{FF2B5EF4-FFF2-40B4-BE49-F238E27FC236}">
                <a16:creationId xmlns:a16="http://schemas.microsoft.com/office/drawing/2014/main" id="{0F749202-6A35-4432-B3CE-106C6D9B1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9578" y="3837796"/>
            <a:ext cx="2966536" cy="1468726"/>
          </a:xfrm>
          <a:prstGeom prst="rect">
            <a:avLst/>
          </a:prstGeom>
        </p:spPr>
      </p:pic>
    </p:spTree>
    <p:extLst>
      <p:ext uri="{BB962C8B-B14F-4D97-AF65-F5344CB8AC3E}">
        <p14:creationId xmlns:p14="http://schemas.microsoft.com/office/powerpoint/2010/main" val="204836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p:txBody>
          <a:bodyPr>
            <a:normAutofit fontScale="90000"/>
          </a:bodyPr>
          <a:lstStyle/>
          <a:p>
            <a:r>
              <a:rPr kumimoji="1" lang="zh-CN" altLang="en-US" dirty="0"/>
              <a:t>数据科学</a:t>
            </a:r>
            <a:br>
              <a:rPr kumimoji="1" lang="en-US" altLang="zh-CN" dirty="0"/>
            </a:br>
            <a:r>
              <a:rPr kumimoji="1" lang="zh-CN" altLang="en-US" dirty="0"/>
              <a:t>回顾</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Tree>
    <p:extLst>
      <p:ext uri="{BB962C8B-B14F-4D97-AF65-F5344CB8AC3E}">
        <p14:creationId xmlns:p14="http://schemas.microsoft.com/office/powerpoint/2010/main" val="60358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FA06B8-11B5-4D98-8631-1EAB36C04323}"/>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sp>
        <p:nvSpPr>
          <p:cNvPr id="3" name="Title 2">
            <a:extLst>
              <a:ext uri="{FF2B5EF4-FFF2-40B4-BE49-F238E27FC236}">
                <a16:creationId xmlns:a16="http://schemas.microsoft.com/office/drawing/2014/main" id="{2670BBEA-5155-459B-9FF1-60C9F4399FC5}"/>
              </a:ext>
            </a:extLst>
          </p:cNvPr>
          <p:cNvSpPr>
            <a:spLocks noGrp="1"/>
          </p:cNvSpPr>
          <p:nvPr>
            <p:ph type="title"/>
          </p:nvPr>
        </p:nvSpPr>
        <p:spPr>
          <a:xfrm>
            <a:off x="694464" y="11940"/>
            <a:ext cx="7870345" cy="963876"/>
          </a:xfrm>
        </p:spPr>
        <p:txBody>
          <a:bodyPr>
            <a:normAutofit/>
          </a:bodyPr>
          <a:lstStyle/>
          <a:p>
            <a:pPr fontAlgn="t"/>
            <a:r>
              <a:rPr lang="zh-CN" altLang="en-US" dirty="0"/>
              <a:t>朴素贝叶斯分类模型</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55E348-6C9C-417A-B7C7-BAFB88CA9708}"/>
                  </a:ext>
                </a:extLst>
              </p:cNvPr>
              <p:cNvSpPr>
                <a:spLocks noGrp="1"/>
              </p:cNvSpPr>
              <p:nvPr>
                <p:ph sz="quarter" idx="13"/>
              </p:nvPr>
            </p:nvSpPr>
            <p:spPr/>
            <p:txBody>
              <a:bodyPr/>
              <a:lstStyle/>
              <a:p>
                <a:endParaRPr lang="en-US" altLang="zh-CN" dirty="0"/>
              </a:p>
              <a:p>
                <a:endParaRPr lang="en-US" altLang="zh-CN" baseline="-25000" dirty="0"/>
              </a:p>
              <a:p>
                <a:r>
                  <a:rPr lang="zh-CN" altLang="en-US" dirty="0"/>
                  <a:t>每个文档的类</a:t>
                </a:r>
                <a14:m>
                  <m:oMath xmlns:m="http://schemas.openxmlformats.org/officeDocument/2006/math">
                    <m:r>
                      <a:rPr lang="en-US" altLang="zh-CN" b="1" i="0" dirty="0" smtClean="0">
                        <a:latin typeface="Cambria Math" panose="02040503050406030204" pitchFamily="18" charset="0"/>
                      </a:rPr>
                      <m:t>𝐳</m:t>
                    </m:r>
                  </m:oMath>
                </a14:m>
                <a:r>
                  <a:rPr lang="zh-CN" altLang="en-US" dirty="0"/>
                  <a:t>用独热编码的向量表示</a:t>
                </a:r>
                <a:endParaRPr lang="en-US" altLang="zh-CN" dirty="0"/>
              </a:p>
              <a:p>
                <a:pPr lvl="1"/>
                <a:r>
                  <a:rPr lang="zh-CN" altLang="en-US" dirty="0"/>
                  <a:t>多项式先验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0" smtClean="0">
                        <a:latin typeface="Cambria Math" panose="02040503050406030204" pitchFamily="18" charset="0"/>
                      </a:rPr>
                      <m:t>𝐳</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r>
                      <a:rPr lang="en-US" altLang="zh-CN" b="0" i="1" smtClean="0">
                        <a:latin typeface="Cambria Math" panose="02040503050406030204" pitchFamily="18" charset="0"/>
                      </a:rPr>
                      <m:t>)</m:t>
                    </m:r>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𝑘</m:t>
                        </m:r>
                      </m:sub>
                    </m:sSub>
                  </m:oMath>
                </a14:m>
                <a:r>
                  <a:rPr lang="zh-CN" altLang="en-US" dirty="0"/>
                  <a:t>是</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𝑘</m:t>
                        </m:r>
                      </m:sub>
                    </m:sSub>
                  </m:oMath>
                </a14:m>
                <a:r>
                  <a:rPr lang="zh-CN" altLang="en-US" dirty="0"/>
                  <a:t>类的先验概率</a:t>
                </a:r>
                <a:endParaRPr lang="en-US" altLang="zh-CN" dirty="0"/>
              </a:p>
              <a:p>
                <a:pPr lvl="1"/>
                <a:endParaRPr lang="en-US" altLang="zh-CN" dirty="0"/>
              </a:p>
              <a:p>
                <a:r>
                  <a:rPr lang="zh-CN" altLang="en-US" dirty="0"/>
                  <a:t>每个数据样本</a:t>
                </a:r>
                <a:r>
                  <a:rPr lang="en-US" altLang="zh-CN" dirty="0"/>
                  <a:t>(</a:t>
                </a:r>
                <a:r>
                  <a:rPr lang="zh-CN" altLang="en-US" dirty="0"/>
                  <a:t>比如一段文本</a:t>
                </a:r>
                <a:r>
                  <a:rPr lang="en-US" altLang="zh-CN" dirty="0"/>
                  <a:t>)</a:t>
                </a:r>
                <a:r>
                  <a:rPr lang="zh-CN" altLang="en-US" dirty="0"/>
                  <a:t>被表示成一个</a:t>
                </a:r>
                <a14:m>
                  <m:oMath xmlns:m="http://schemas.openxmlformats.org/officeDocument/2006/math">
                    <m:r>
                      <a:rPr lang="en-US" altLang="zh-CN" i="1" dirty="0" smtClean="0">
                        <a:latin typeface="Cambria Math" panose="02040503050406030204" pitchFamily="18" charset="0"/>
                      </a:rPr>
                      <m:t>𝑑</m:t>
                    </m:r>
                  </m:oMath>
                </a14:m>
                <a:r>
                  <a:rPr lang="zh-CN" altLang="en-US" dirty="0"/>
                  <a:t>维向量</a:t>
                </a:r>
                <a:r>
                  <a:rPr lang="en-US" altLang="zh-CN" b="1" i="0" dirty="0">
                    <a:latin typeface="+mj-lt"/>
                  </a:rPr>
                  <a:t>x</a:t>
                </a:r>
                <a:r>
                  <a:rPr lang="en-US" altLang="zh-CN" dirty="0">
                    <a:latin typeface="+mj-lt"/>
                  </a:rPr>
                  <a:t>(</a:t>
                </a:r>
                <a:r>
                  <a:rPr lang="zh-CN" altLang="en-US" dirty="0">
                    <a:latin typeface="+mj-lt"/>
                  </a:rPr>
                  <a:t>每个维度表示一个单词</a:t>
                </a:r>
                <a:r>
                  <a:rPr lang="en-US" altLang="zh-CN" dirty="0">
                    <a:latin typeface="+mj-lt"/>
                  </a:rPr>
                  <a:t>)</a:t>
                </a:r>
              </a:p>
              <a:p>
                <a:pPr lvl="1"/>
                <a:r>
                  <a:rPr lang="zh-CN" altLang="en-US" dirty="0">
                    <a:latin typeface="+mj-lt"/>
                  </a:rPr>
                  <a:t>以</a:t>
                </a:r>
                <a14:m>
                  <m:oMath xmlns:m="http://schemas.openxmlformats.org/officeDocument/2006/math">
                    <m:r>
                      <a:rPr lang="en-US" altLang="zh-CN" b="1" i="0" dirty="0" smtClean="0">
                        <a:latin typeface="Cambria Math" panose="02040503050406030204" pitchFamily="18" charset="0"/>
                      </a:rPr>
                      <m:t>𝐳</m:t>
                    </m:r>
                  </m:oMath>
                </a14:m>
                <a:r>
                  <a:rPr lang="zh-CN" altLang="en-US" dirty="0">
                    <a:latin typeface="+mj-lt"/>
                  </a:rPr>
                  <a:t>为条件</a:t>
                </a:r>
                <a14:m>
                  <m:oMath xmlns:m="http://schemas.openxmlformats.org/officeDocument/2006/math">
                    <m:r>
                      <a:rPr lang="en-US" altLang="zh-CN" sz="1600" b="1" i="0" dirty="0" smtClean="0">
                        <a:latin typeface="Cambria Math" panose="02040503050406030204" pitchFamily="18" charset="0"/>
                      </a:rPr>
                      <m:t>𝐱</m:t>
                    </m:r>
                  </m:oMath>
                </a14:m>
                <a:r>
                  <a:rPr lang="zh-CN" altLang="en-US" sz="1600" dirty="0"/>
                  <a:t>的生成</a:t>
                </a:r>
                <a:r>
                  <a:rPr lang="zh-CN" altLang="en-US" dirty="0">
                    <a:latin typeface="+mj-lt"/>
                  </a:rPr>
                  <a:t>概率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0" smtClean="0">
                        <a:latin typeface="Cambria Math" panose="02040503050406030204" pitchFamily="18" charset="0"/>
                      </a:rPr>
                      <m:t>𝐳</m:t>
                    </m:r>
                    <m:r>
                      <a:rPr lang="en-US" altLang="zh-CN" b="0" i="1" smtClean="0">
                        <a:latin typeface="Cambria Math" panose="02040503050406030204" pitchFamily="18" charset="0"/>
                      </a:rPr>
                      <m:t>)</m:t>
                    </m:r>
                  </m:oMath>
                </a14:m>
                <a:endParaRPr lang="en-US" altLang="zh-CN" b="1" dirty="0"/>
              </a:p>
              <a:p>
                <a:pPr lvl="1"/>
                <a:r>
                  <a:rPr lang="zh-CN" altLang="en-US" dirty="0"/>
                  <a:t>朴素贝叶斯的原则是所有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zh-CN" altLang="en-US" dirty="0"/>
                  <a:t>条件独立</a:t>
                </a:r>
                <a:endParaRPr lang="en-US" altLang="zh-CN" dirty="0"/>
              </a:p>
              <a:p>
                <a:pPr lvl="1"/>
                <a:endParaRPr lang="en-US" altLang="zh-CN" baseline="-25000" dirty="0"/>
              </a:p>
              <a:p>
                <a:pPr marL="342883"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e>
                          <m:r>
                            <a:rPr lang="en-US" altLang="zh-CN" b="1">
                              <a:latin typeface="Cambria Math" panose="02040503050406030204" pitchFamily="18" charset="0"/>
                            </a:rPr>
                            <m:t>𝐳</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1" i="0" smtClean="0">
                              <a:latin typeface="Cambria Math" panose="02040503050406030204" pitchFamily="18" charset="0"/>
                            </a:rPr>
                            <m:t>𝐳</m:t>
                          </m:r>
                          <m:r>
                            <a:rPr lang="en-US" altLang="zh-CN" b="0" i="1" smtClean="0">
                              <a:latin typeface="Cambria Math" panose="02040503050406030204" pitchFamily="18" charset="0"/>
                            </a:rPr>
                            <m:t>)</m:t>
                          </m:r>
                        </m:e>
                      </m:nary>
                    </m:oMath>
                  </m:oMathPara>
                </a14:m>
                <a:endParaRPr lang="en-US" altLang="zh-CN" b="1" dirty="0"/>
              </a:p>
              <a:p>
                <a:r>
                  <a:rPr lang="zh-CN" altLang="en-US" dirty="0"/>
                  <a:t>类标签推断</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𝐳</m:t>
                          </m:r>
                        </m:e>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e>
                          <m:r>
                            <a:rPr lang="en-US" altLang="zh-CN" b="1" i="0" smtClean="0">
                              <a:latin typeface="Cambria Math" panose="02040503050406030204" pitchFamily="18" charset="0"/>
                            </a:rPr>
                            <m:t>𝐳</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0" smtClean="0">
                          <a:latin typeface="Cambria Math" panose="02040503050406030204" pitchFamily="18" charset="0"/>
                        </a:rPr>
                        <m:t>𝐳</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r>
                        <a:rPr lang="en-US" altLang="zh-CN" b="0" i="1" smtClean="0">
                          <a:latin typeface="Cambria Math" panose="02040503050406030204" pitchFamily="18" charset="0"/>
                        </a:rPr>
                        <m:t>)</m:t>
                      </m:r>
                    </m:oMath>
                  </m:oMathPara>
                </a14:m>
                <a:endParaRPr lang="en-US" altLang="zh-CN" dirty="0"/>
              </a:p>
              <a:p>
                <a:pPr marL="342883" lvl="1" indent="0">
                  <a:buNone/>
                </a:pPr>
                <a:endParaRPr lang="zh-CN" altLang="en-US" dirty="0"/>
              </a:p>
            </p:txBody>
          </p:sp>
        </mc:Choice>
        <mc:Fallback xmlns="">
          <p:sp>
            <p:nvSpPr>
              <p:cNvPr id="4" name="Content Placeholder 3">
                <a:extLst>
                  <a:ext uri="{FF2B5EF4-FFF2-40B4-BE49-F238E27FC236}">
                    <a16:creationId xmlns:a16="http://schemas.microsoft.com/office/drawing/2014/main" id="{6855E348-6C9C-417A-B7C7-BAFB88CA9708}"/>
                  </a:ext>
                </a:extLst>
              </p:cNvPr>
              <p:cNvSpPr>
                <a:spLocks noGrp="1" noRot="1" noChangeAspect="1" noMove="1" noResize="1" noEditPoints="1" noAdjustHandles="1" noChangeArrowheads="1" noChangeShapeType="1" noTextEdit="1"/>
              </p:cNvSpPr>
              <p:nvPr>
                <p:ph sz="quarter" idx="13"/>
              </p:nvPr>
            </p:nvSpPr>
            <p:spPr>
              <a:blipFill>
                <a:blip r:embed="rId5"/>
                <a:stretch>
                  <a:fillRect l="-449"/>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61CD053E-0A96-4405-B3D6-1000E3F899D5}"/>
              </a:ext>
            </a:extLst>
          </p:cNvPr>
          <p:cNvSpPr>
            <a:spLocks noGrp="1"/>
          </p:cNvSpPr>
          <p:nvPr>
            <p:ph type="ftr" sz="quarter" idx="11"/>
          </p:nvPr>
        </p:nvSpPr>
        <p:spPr/>
        <p:txBody>
          <a:bodyPr/>
          <a:lstStyle/>
          <a:p>
            <a:endParaRPr lang="zh-CN" altLang="en-US" dirty="0"/>
          </a:p>
        </p:txBody>
      </p:sp>
      <p:sp>
        <p:nvSpPr>
          <p:cNvPr id="7" name="文本占位符 3">
            <a:extLst>
              <a:ext uri="{FF2B5EF4-FFF2-40B4-BE49-F238E27FC236}">
                <a16:creationId xmlns:a16="http://schemas.microsoft.com/office/drawing/2014/main" id="{47F75D4B-D6B5-41C6-915E-FC7904324DFB}"/>
              </a:ext>
            </a:extLst>
          </p:cNvPr>
          <p:cNvSpPr txBox="1">
            <a:spLocks/>
          </p:cNvSpPr>
          <p:nvPr/>
        </p:nvSpPr>
        <p:spPr>
          <a:xfrm>
            <a:off x="502444" y="1157108"/>
            <a:ext cx="292873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文本分类的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分类问题</a:t>
            </a:r>
          </a:p>
        </p:txBody>
      </p:sp>
      <p:grpSp>
        <p:nvGrpSpPr>
          <p:cNvPr id="8" name="组合 7">
            <a:extLst>
              <a:ext uri="{FF2B5EF4-FFF2-40B4-BE49-F238E27FC236}">
                <a16:creationId xmlns:a16="http://schemas.microsoft.com/office/drawing/2014/main" id="{54CC8651-8057-4393-B441-EF79445D61E2}"/>
              </a:ext>
            </a:extLst>
          </p:cNvPr>
          <p:cNvGrpSpPr/>
          <p:nvPr/>
        </p:nvGrpSpPr>
        <p:grpSpPr>
          <a:xfrm>
            <a:off x="5906530" y="4264615"/>
            <a:ext cx="2733835" cy="1409019"/>
            <a:chOff x="238735" y="3500791"/>
            <a:chExt cx="5488105" cy="2828571"/>
          </a:xfrm>
        </p:grpSpPr>
        <p:pic>
          <p:nvPicPr>
            <p:cNvPr id="9" name="图片 5">
              <a:extLst>
                <a:ext uri="{FF2B5EF4-FFF2-40B4-BE49-F238E27FC236}">
                  <a16:creationId xmlns:a16="http://schemas.microsoft.com/office/drawing/2014/main" id="{C6D9DCD8-CAEF-4FA5-B428-F7EAFA5DA9DC}"/>
                </a:ext>
              </a:extLst>
            </p:cNvPr>
            <p:cNvPicPr>
              <a:picLocks noChangeAspect="1"/>
            </p:cNvPicPr>
            <p:nvPr/>
          </p:nvPicPr>
          <p:blipFill>
            <a:blip r:embed="rId6"/>
            <a:stretch>
              <a:fillRect/>
            </a:stretch>
          </p:blipFill>
          <p:spPr>
            <a:xfrm>
              <a:off x="238735" y="3500791"/>
              <a:ext cx="5409524" cy="2828571"/>
            </a:xfrm>
            <a:prstGeom prst="rect">
              <a:avLst/>
            </a:prstGeom>
          </p:spPr>
        </p:pic>
        <p:graphicFrame>
          <p:nvGraphicFramePr>
            <p:cNvPr id="10" name="对象 6">
              <a:extLst>
                <a:ext uri="{FF2B5EF4-FFF2-40B4-BE49-F238E27FC236}">
                  <a16:creationId xmlns:a16="http://schemas.microsoft.com/office/drawing/2014/main" id="{5A200F1B-0932-42C7-8692-7B29D4E2F65C}"/>
                </a:ext>
              </a:extLst>
            </p:cNvPr>
            <p:cNvGraphicFramePr>
              <a:graphicFrameLocks noChangeAspect="1"/>
            </p:cNvGraphicFramePr>
            <p:nvPr/>
          </p:nvGraphicFramePr>
          <p:xfrm>
            <a:off x="5569677" y="5422674"/>
            <a:ext cx="157163" cy="301625"/>
          </p:xfrm>
          <a:graphic>
            <a:graphicData uri="http://schemas.openxmlformats.org/presentationml/2006/ole">
              <mc:AlternateContent xmlns:mc="http://schemas.openxmlformats.org/markup-compatibility/2006">
                <mc:Choice xmlns:v="urn:schemas-microsoft-com:vml" Requires="v">
                  <p:oleObj name="Formula" r:id="rId7" imgW="79200" imgH="152280" progId="Equation.Ribbit">
                    <p:embed/>
                  </p:oleObj>
                </mc:Choice>
                <mc:Fallback>
                  <p:oleObj name="Formula" r:id="rId7" imgW="79200" imgH="152280" progId="Equation.Ribbit">
                    <p:embed/>
                    <p:pic>
                      <p:nvPicPr>
                        <p:cNvPr id="10" name="对象 6">
                          <a:extLst>
                            <a:ext uri="{FF2B5EF4-FFF2-40B4-BE49-F238E27FC236}">
                              <a16:creationId xmlns:a16="http://schemas.microsoft.com/office/drawing/2014/main" id="{5A200F1B-0932-42C7-8692-7B29D4E2F65C}"/>
                            </a:ext>
                          </a:extLst>
                        </p:cNvPr>
                        <p:cNvPicPr/>
                        <p:nvPr/>
                      </p:nvPicPr>
                      <p:blipFill>
                        <a:blip r:embed="rId8"/>
                        <a:stretch>
                          <a:fillRect/>
                        </a:stretch>
                      </p:blipFill>
                      <p:spPr>
                        <a:xfrm>
                          <a:off x="5569677" y="5422674"/>
                          <a:ext cx="157163" cy="301625"/>
                        </a:xfrm>
                        <a:prstGeom prst="rect">
                          <a:avLst/>
                        </a:prstGeom>
                      </p:spPr>
                    </p:pic>
                  </p:oleObj>
                </mc:Fallback>
              </mc:AlternateContent>
            </a:graphicData>
          </a:graphic>
        </p:graphicFrame>
      </p:grpSp>
    </p:spTree>
    <p:extLst>
      <p:ext uri="{BB962C8B-B14F-4D97-AF65-F5344CB8AC3E}">
        <p14:creationId xmlns:p14="http://schemas.microsoft.com/office/powerpoint/2010/main" val="382061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869EA-A57E-4163-9284-5BD665BF56FC}"/>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p:sp>
        <p:nvSpPr>
          <p:cNvPr id="3" name="Title 2">
            <a:extLst>
              <a:ext uri="{FF2B5EF4-FFF2-40B4-BE49-F238E27FC236}">
                <a16:creationId xmlns:a16="http://schemas.microsoft.com/office/drawing/2014/main" id="{450CDFDB-40B6-4EBB-9F6F-79BF528571C1}"/>
              </a:ext>
            </a:extLst>
          </p:cNvPr>
          <p:cNvSpPr>
            <a:spLocks noGrp="1"/>
          </p:cNvSpPr>
          <p:nvPr>
            <p:ph type="title"/>
          </p:nvPr>
        </p:nvSpPr>
        <p:spPr/>
        <p:txBody>
          <a:bodyPr/>
          <a:lstStyle/>
          <a:p>
            <a:r>
              <a:rPr lang="zh-CN" altLang="en-US" dirty="0"/>
              <a:t>多项式朴素贝叶斯</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049199-4BCD-44B0-AEC7-4737C3423F39}"/>
                  </a:ext>
                </a:extLst>
              </p:cNvPr>
              <p:cNvSpPr>
                <a:spLocks noGrp="1"/>
              </p:cNvSpPr>
              <p:nvPr>
                <p:ph sz="quarter" idx="13"/>
              </p:nvPr>
            </p:nvSpPr>
            <p:spPr>
              <a:xfrm>
                <a:off x="502444" y="1184366"/>
                <a:ext cx="8137922" cy="4952909"/>
              </a:xfrm>
            </p:spPr>
            <p:txBody>
              <a:bodyPr/>
              <a:lstStyle/>
              <a:p>
                <a:pPr>
                  <a:lnSpc>
                    <a:spcPct val="100000"/>
                  </a:lnSpc>
                </a:pPr>
                <a:r>
                  <a:rPr lang="zh-CN" altLang="en-US" dirty="0"/>
                  <a:t>每个类</a:t>
                </a:r>
                <a:r>
                  <a:rPr lang="en-US" altLang="zh-CN" dirty="0"/>
                  <a:t>y</a:t>
                </a:r>
                <a:r>
                  <a:rPr lang="zh-CN" altLang="en-US" dirty="0"/>
                  <a:t>被建模为单词的直方图</a:t>
                </a:r>
                <a:endParaRPr lang="en-US" altLang="zh-CN" dirty="0"/>
              </a:p>
              <a:p>
                <a:pPr lvl="1">
                  <a:lnSpc>
                    <a:spcPct val="100000"/>
                  </a:lnSpc>
                </a:pP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1" i="0" smtClean="0">
                        <a:latin typeface="Cambria Math" panose="02040503050406030204" pitchFamily="18" charset="0"/>
                      </a:rPr>
                      <m:t>𝐳</m:t>
                    </m:r>
                    <m:r>
                      <a:rPr lang="en-US" altLang="zh-CN" b="0" i="1" smtClean="0">
                        <a:latin typeface="Cambria Math" panose="02040503050406030204" pitchFamily="18" charset="0"/>
                      </a:rPr>
                      <m:t>)</m:t>
                    </m:r>
                  </m:oMath>
                </a14:m>
                <a:r>
                  <a:rPr lang="zh-CN" altLang="en-US" dirty="0"/>
                  <a:t>表示</a:t>
                </a:r>
                <a:r>
                  <a:rPr lang="en-US" altLang="zh-CN" b="1" dirty="0"/>
                  <a:t>z</a:t>
                </a:r>
                <a:r>
                  <a:rPr lang="zh-CN" altLang="en-US" dirty="0"/>
                  <a:t>向量中</a:t>
                </a:r>
                <a:r>
                  <a:rPr lang="en-US" altLang="zh-CN" dirty="0"/>
                  <a:t>1</a:t>
                </a:r>
                <a:r>
                  <a:rPr lang="zh-CN" altLang="en-US" dirty="0"/>
                  <a:t>的索引</a:t>
                </a:r>
                <a:endParaRPr lang="en-US" altLang="zh-CN" dirty="0"/>
              </a:p>
              <a:p>
                <a:pPr marL="342883" lvl="1" indent="0">
                  <a:buNone/>
                </a:pPr>
                <a:endParaRPr lang="en-US" altLang="zh-CN" i="1" dirty="0">
                  <a:latin typeface="Cambria Math" panose="02040503050406030204" pitchFamily="18" charset="0"/>
                </a:endParaRPr>
              </a:p>
              <a:p>
                <a:pPr marL="342883"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𝑦𝑛</m:t>
                          </m:r>
                        </m:sub>
                      </m:sSub>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dirty="0"/>
                  <a:t>参数</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𝜗</m:t>
                        </m:r>
                      </m:e>
                      <m:sub>
                        <m:r>
                          <a:rPr lang="en-US" altLang="zh-CN" b="0" i="1" smtClean="0">
                            <a:latin typeface="Cambria Math" panose="02040503050406030204" pitchFamily="18" charset="0"/>
                          </a:rPr>
                          <m:t>𝑦</m:t>
                        </m:r>
                      </m:sub>
                    </m:sSub>
                  </m:oMath>
                </a14:m>
                <a:r>
                  <a:rPr lang="zh-CN" altLang="en-US" dirty="0"/>
                  <a:t>被估计成</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dirty="0" smtClean="0">
                              <a:latin typeface="Cambria Math" panose="02040503050406030204" pitchFamily="18" charset="0"/>
                            </a:rPr>
                            <m:t>𝑦𝑖</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𝑁</m:t>
                              </m:r>
                            </m:e>
                            <m:sub>
                              <m:r>
                                <a:rPr lang="en-US" altLang="zh-CN" i="1" dirty="0">
                                  <a:latin typeface="Cambria Math" panose="02040503050406030204" pitchFamily="18" charset="0"/>
                                </a:rPr>
                                <m:t>𝑦𝑖</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𝛼</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𝑦</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𝛼</m:t>
                          </m:r>
                          <m:r>
                            <a:rPr lang="en-US" altLang="zh-CN" b="0" i="1" dirty="0" smtClean="0">
                              <a:latin typeface="Cambria Math" panose="02040503050406030204" pitchFamily="18" charset="0"/>
                            </a:rPr>
                            <m:t>𝑑</m:t>
                          </m:r>
                        </m:den>
                      </m:f>
                    </m:oMath>
                  </m:oMathPara>
                </a14:m>
                <a:endParaRPr lang="en-US" altLang="zh-CN" dirty="0"/>
              </a:p>
              <a:p>
                <a:pPr lvl="1"/>
                <a:endParaRPr lang="en-US" altLang="zh-CN" dirty="0"/>
              </a:p>
              <a:p>
                <a:pPr lvl="1">
                  <a:lnSpc>
                    <a:spcPct val="10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𝑦𝑖</m:t>
                        </m:r>
                      </m:sub>
                    </m:sSub>
                  </m:oMath>
                </a14:m>
                <a:r>
                  <a:rPr lang="zh-CN" altLang="en-US" dirty="0"/>
                  <a:t>表示</a:t>
                </a:r>
                <a14:m>
                  <m:oMath xmlns:m="http://schemas.openxmlformats.org/officeDocument/2006/math">
                    <m:r>
                      <a:rPr lang="en-US" altLang="zh-CN" i="1" dirty="0" smtClean="0">
                        <a:latin typeface="Cambria Math" panose="02040503050406030204" pitchFamily="18" charset="0"/>
                      </a:rPr>
                      <m:t>𝑦</m:t>
                    </m:r>
                  </m:oMath>
                </a14:m>
                <a:r>
                  <a:rPr lang="zh-CN" altLang="en-US" dirty="0"/>
                  <a:t>类别训练文档中单词</a:t>
                </a:r>
                <a14:m>
                  <m:oMath xmlns:m="http://schemas.openxmlformats.org/officeDocument/2006/math">
                    <m:r>
                      <a:rPr lang="en-US" altLang="zh-CN" i="1" dirty="0" smtClean="0">
                        <a:latin typeface="Cambria Math" panose="02040503050406030204" pitchFamily="18" charset="0"/>
                      </a:rPr>
                      <m:t>𝑖</m:t>
                    </m:r>
                  </m:oMath>
                </a14:m>
                <a:r>
                  <a:rPr lang="zh-CN" altLang="en-US" dirty="0"/>
                  <a:t>出现的次数</a:t>
                </a:r>
                <a:endParaRPr lang="en-US" altLang="zh-CN" dirty="0"/>
              </a:p>
              <a:p>
                <a:pPr lvl="1">
                  <a:lnSpc>
                    <a:spcPct val="10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𝑦</m:t>
                        </m:r>
                      </m:sub>
                    </m:sSub>
                  </m:oMath>
                </a14:m>
                <a:r>
                  <a:rPr lang="zh-CN" altLang="en-US" dirty="0"/>
                  <a:t>表示</a:t>
                </a:r>
                <a14:m>
                  <m:oMath xmlns:m="http://schemas.openxmlformats.org/officeDocument/2006/math">
                    <m:r>
                      <a:rPr lang="en-US" altLang="zh-CN" i="1" dirty="0" smtClean="0">
                        <a:latin typeface="Cambria Math" panose="02040503050406030204" pitchFamily="18" charset="0"/>
                      </a:rPr>
                      <m:t>𝑦</m:t>
                    </m:r>
                  </m:oMath>
                </a14:m>
                <a:r>
                  <a:rPr lang="zh-CN" altLang="en-US" dirty="0"/>
                  <a:t>类别训练文档的总单词数</a:t>
                </a:r>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𝐳</m:t>
                          </m:r>
                        </m:e>
                        <m:e>
                          <m:r>
                            <a:rPr lang="en-US" altLang="zh-CN" b="1">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𝐳</m:t>
                          </m:r>
                        </m:e>
                        <m:e>
                          <m:r>
                            <a:rPr lang="en-US" altLang="zh-CN" b="1" i="1">
                              <a:latin typeface="Cambria Math" panose="02040503050406030204" pitchFamily="18" charset="0"/>
                            </a:rPr>
                            <m:t>𝝁</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e>
                          <m:r>
                            <a:rPr lang="en-US" altLang="zh-CN" b="1">
                              <a:latin typeface="Cambria Math" panose="02040503050406030204" pitchFamily="18" charset="0"/>
                            </a:rPr>
                            <m:t>𝐳</m:t>
                          </m:r>
                        </m:e>
                      </m:d>
                      <m:r>
                        <a:rPr lang="en-US" altLang="zh-CN" b="0" i="1" smtClean="0">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𝐳</m:t>
                          </m:r>
                        </m:e>
                        <m:e>
                          <m:r>
                            <a:rPr lang="en-US" altLang="zh-CN" b="1" i="1">
                              <a:latin typeface="Cambria Math" panose="02040503050406030204" pitchFamily="18" charset="0"/>
                            </a:rPr>
                            <m:t>𝝁</m:t>
                          </m:r>
                        </m:e>
                      </m:d>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𝐳</m:t>
                                  </m:r>
                                </m:e>
                              </m:d>
                              <m:r>
                                <a:rPr lang="en-US" altLang="zh-CN" b="0" i="1" smtClean="0">
                                  <a:latin typeface="Cambria Math" panose="02040503050406030204" pitchFamily="18" charset="0"/>
                                </a:rPr>
                                <m:t>𝑖</m:t>
                              </m:r>
                            </m:sub>
                          </m:sSub>
                        </m:e>
                      </m:nary>
                    </m:oMath>
                  </m:oMathPara>
                </a14:m>
                <a:endParaRPr lang="en-US" altLang="zh-CN" dirty="0"/>
              </a:p>
            </p:txBody>
          </p:sp>
        </mc:Choice>
        <mc:Fallback xmlns="">
          <p:sp>
            <p:nvSpPr>
              <p:cNvPr id="4" name="Content Placeholder 3">
                <a:extLst>
                  <a:ext uri="{FF2B5EF4-FFF2-40B4-BE49-F238E27FC236}">
                    <a16:creationId xmlns:a16="http://schemas.microsoft.com/office/drawing/2014/main" id="{F4049199-4BCD-44B0-AEC7-4737C3423F39}"/>
                  </a:ext>
                </a:extLst>
              </p:cNvPr>
              <p:cNvSpPr>
                <a:spLocks noGrp="1" noRot="1" noChangeAspect="1" noMove="1" noResize="1" noEditPoints="1" noAdjustHandles="1" noChangeArrowheads="1" noChangeShapeType="1" noTextEdit="1"/>
              </p:cNvSpPr>
              <p:nvPr>
                <p:ph sz="quarter" idx="13"/>
              </p:nvPr>
            </p:nvSpPr>
            <p:spPr>
              <a:xfrm>
                <a:off x="502444" y="1184366"/>
                <a:ext cx="8137922" cy="4952909"/>
              </a:xfrm>
              <a:blipFill>
                <a:blip r:embed="rId4"/>
                <a:stretch>
                  <a:fillRect l="-449" t="-61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9F7DD76-6120-4F0D-BF93-B4D4AB305F14}"/>
              </a:ext>
            </a:extLst>
          </p:cNvPr>
          <p:cNvSpPr>
            <a:spLocks noGrp="1"/>
          </p:cNvSpPr>
          <p:nvPr>
            <p:ph type="ftr" sz="quarter" idx="11"/>
          </p:nvPr>
        </p:nvSpPr>
        <p:spPr/>
        <p:txBody>
          <a:bodyPr/>
          <a:lstStyle/>
          <a:p>
            <a:endParaRPr lang="zh-CN" altLang="en-US" dirty="0"/>
          </a:p>
        </p:txBody>
      </p:sp>
    </p:spTree>
    <p:extLst>
      <p:ext uri="{BB962C8B-B14F-4D97-AF65-F5344CB8AC3E}">
        <p14:creationId xmlns:p14="http://schemas.microsoft.com/office/powerpoint/2010/main" val="158490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马尔可夫网络简介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686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马尔可夫随机场（</a:t>
            </a:r>
            <a:r>
              <a:rPr lang="en-US" altLang="zh-CN" dirty="0">
                <a:solidFill>
                  <a:schemeClr val="tx2">
                    <a:lumMod val="75000"/>
                  </a:schemeClr>
                </a:solidFill>
              </a:rPr>
              <a:t>Markov Random Field</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76991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无向网络，也称马尔可夫网络（</a:t>
            </a:r>
            <a:r>
              <a:rPr lang="en-US" altLang="zh-CN" dirty="0">
                <a:solidFill>
                  <a:schemeClr val="tx2">
                    <a:lumMod val="75000"/>
                  </a:schemeClr>
                </a:solidFill>
              </a:rPr>
              <a:t>Markov network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pic>
        <p:nvPicPr>
          <p:cNvPr id="5" name="图片 4">
            <a:extLst>
              <a:ext uri="{FF2B5EF4-FFF2-40B4-BE49-F238E27FC236}">
                <a16:creationId xmlns:a16="http://schemas.microsoft.com/office/drawing/2014/main" id="{81B3F169-B756-42D9-AE71-49D1AB6C511F}"/>
              </a:ext>
            </a:extLst>
          </p:cNvPr>
          <p:cNvPicPr>
            <a:picLocks noChangeAspect="1"/>
          </p:cNvPicPr>
          <p:nvPr/>
        </p:nvPicPr>
        <p:blipFill>
          <a:blip r:embed="rId3"/>
          <a:stretch>
            <a:fillRect/>
          </a:stretch>
        </p:blipFill>
        <p:spPr>
          <a:xfrm>
            <a:off x="1693192" y="5007394"/>
            <a:ext cx="1374861" cy="310898"/>
          </a:xfrm>
          <a:prstGeom prst="rect">
            <a:avLst/>
          </a:prstGeom>
        </p:spPr>
      </p:pic>
      <p:pic>
        <p:nvPicPr>
          <p:cNvPr id="6" name="图片 5">
            <a:extLst>
              <a:ext uri="{FF2B5EF4-FFF2-40B4-BE49-F238E27FC236}">
                <a16:creationId xmlns:a16="http://schemas.microsoft.com/office/drawing/2014/main" id="{7DE3CEF0-C650-4E18-92C5-2267C6E73CE2}"/>
              </a:ext>
            </a:extLst>
          </p:cNvPr>
          <p:cNvPicPr>
            <a:picLocks noChangeAspect="1"/>
          </p:cNvPicPr>
          <p:nvPr/>
        </p:nvPicPr>
        <p:blipFill>
          <a:blip r:embed="rId4"/>
          <a:stretch>
            <a:fillRect/>
          </a:stretch>
        </p:blipFill>
        <p:spPr>
          <a:xfrm>
            <a:off x="3467850" y="4271210"/>
            <a:ext cx="2836405" cy="2001953"/>
          </a:xfrm>
          <a:prstGeom prst="rect">
            <a:avLst/>
          </a:prstGeom>
        </p:spPr>
      </p:pic>
      <p:grpSp>
        <p:nvGrpSpPr>
          <p:cNvPr id="8" name="组合 9">
            <a:extLst>
              <a:ext uri="{FF2B5EF4-FFF2-40B4-BE49-F238E27FC236}">
                <a16:creationId xmlns:a16="http://schemas.microsoft.com/office/drawing/2014/main" id="{CBDD0EA8-6D5E-D3A5-EBCF-73A9979A77AE}"/>
              </a:ext>
            </a:extLst>
          </p:cNvPr>
          <p:cNvGrpSpPr/>
          <p:nvPr/>
        </p:nvGrpSpPr>
        <p:grpSpPr>
          <a:xfrm>
            <a:off x="2138268" y="2218916"/>
            <a:ext cx="2229195" cy="697024"/>
            <a:chOff x="2535828" y="4933480"/>
            <a:chExt cx="3056709" cy="955771"/>
          </a:xfrm>
        </p:grpSpPr>
        <p:sp>
          <p:nvSpPr>
            <p:cNvPr id="9" name="椭圆 3">
              <a:extLst>
                <a:ext uri="{FF2B5EF4-FFF2-40B4-BE49-F238E27FC236}">
                  <a16:creationId xmlns:a16="http://schemas.microsoft.com/office/drawing/2014/main" id="{44B8DF7A-8232-3106-0777-28A725D17B44}"/>
                </a:ext>
              </a:extLst>
            </p:cNvPr>
            <p:cNvSpPr/>
            <p:nvPr/>
          </p:nvSpPr>
          <p:spPr>
            <a:xfrm>
              <a:off x="2892880"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t</a:t>
              </a:r>
              <a:endParaRPr lang="en-US" sz="2000" i="1" dirty="0">
                <a:solidFill>
                  <a:schemeClr val="tx1"/>
                </a:solidFill>
              </a:endParaRPr>
            </a:p>
          </p:txBody>
        </p:sp>
        <p:sp>
          <p:nvSpPr>
            <p:cNvPr id="10" name="椭圆 4">
              <a:extLst>
                <a:ext uri="{FF2B5EF4-FFF2-40B4-BE49-F238E27FC236}">
                  <a16:creationId xmlns:a16="http://schemas.microsoft.com/office/drawing/2014/main" id="{74581CE4-454B-1769-5DE1-7D57ED4665E6}"/>
                </a:ext>
              </a:extLst>
            </p:cNvPr>
            <p:cNvSpPr/>
            <p:nvPr/>
          </p:nvSpPr>
          <p:spPr>
            <a:xfrm>
              <a:off x="504389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rPr>
                <a:t>c</a:t>
              </a:r>
              <a:endParaRPr lang="en-US" sz="2000" i="1" dirty="0">
                <a:solidFill>
                  <a:schemeClr val="tx1"/>
                </a:solidFill>
              </a:endParaRPr>
            </a:p>
          </p:txBody>
        </p:sp>
        <p:cxnSp>
          <p:nvCxnSpPr>
            <p:cNvPr id="11" name="直接箭头连接符 5">
              <a:extLst>
                <a:ext uri="{FF2B5EF4-FFF2-40B4-BE49-F238E27FC236}">
                  <a16:creationId xmlns:a16="http://schemas.microsoft.com/office/drawing/2014/main" id="{52A8812C-8BE3-E75F-1126-2A60EE47790F}"/>
                </a:ext>
              </a:extLst>
            </p:cNvPr>
            <p:cNvCxnSpPr>
              <a:stCxn id="9" idx="6"/>
              <a:endCxn id="10" idx="2"/>
            </p:cNvCxnSpPr>
            <p:nvPr/>
          </p:nvCxnSpPr>
          <p:spPr>
            <a:xfrm>
              <a:off x="3441520" y="5207800"/>
              <a:ext cx="1602377" cy="0"/>
            </a:xfrm>
            <a:prstGeom prst="straightConnector1">
              <a:avLst/>
            </a:prstGeom>
            <a:ln>
              <a:solidFill>
                <a:schemeClr val="accent1"/>
              </a:solidFill>
              <a:tailEnd type="none"/>
            </a:ln>
          </p:spPr>
          <p:style>
            <a:lnRef idx="3">
              <a:schemeClr val="dk1"/>
            </a:lnRef>
            <a:fillRef idx="0">
              <a:schemeClr val="dk1"/>
            </a:fillRef>
            <a:effectRef idx="2">
              <a:schemeClr val="dk1"/>
            </a:effectRef>
            <a:fontRef idx="minor">
              <a:schemeClr val="tx1"/>
            </a:fontRef>
          </p:style>
        </p:cxnSp>
        <p:sp>
          <p:nvSpPr>
            <p:cNvPr id="12" name="文本框 6">
              <a:extLst>
                <a:ext uri="{FF2B5EF4-FFF2-40B4-BE49-F238E27FC236}">
                  <a16:creationId xmlns:a16="http://schemas.microsoft.com/office/drawing/2014/main" id="{6629B814-C54F-5178-98A3-E43B864C3C42}"/>
                </a:ext>
              </a:extLst>
            </p:cNvPr>
            <p:cNvSpPr txBox="1"/>
            <p:nvPr/>
          </p:nvSpPr>
          <p:spPr>
            <a:xfrm>
              <a:off x="2535828" y="5614887"/>
              <a:ext cx="1023434" cy="274364"/>
            </a:xfrm>
            <a:prstGeom prst="rect">
              <a:avLst/>
            </a:prstGeom>
            <a:noFill/>
          </p:spPr>
          <p:txBody>
            <a:bodyPr wrap="none" rtlCol="0">
              <a:spAutoFit/>
            </a:bodyPr>
            <a:lstStyle/>
            <a:p>
              <a:r>
                <a:rPr lang="en-GB" sz="1400" dirty="0"/>
                <a:t>temperature</a:t>
              </a:r>
              <a:endParaRPr lang="en-US" sz="1400" dirty="0"/>
            </a:p>
          </p:txBody>
        </p:sp>
        <p:sp>
          <p:nvSpPr>
            <p:cNvPr id="14" name="文本框 7">
              <a:extLst>
                <a:ext uri="{FF2B5EF4-FFF2-40B4-BE49-F238E27FC236}">
                  <a16:creationId xmlns:a16="http://schemas.microsoft.com/office/drawing/2014/main" id="{F119FEC2-32AC-C59F-44CE-A3B100293D1D}"/>
                </a:ext>
              </a:extLst>
            </p:cNvPr>
            <p:cNvSpPr txBox="1"/>
            <p:nvPr/>
          </p:nvSpPr>
          <p:spPr>
            <a:xfrm>
              <a:off x="5067290" y="5614887"/>
              <a:ext cx="501857" cy="274364"/>
            </a:xfrm>
            <a:prstGeom prst="rect">
              <a:avLst/>
            </a:prstGeom>
            <a:noFill/>
          </p:spPr>
          <p:txBody>
            <a:bodyPr wrap="none" rtlCol="0">
              <a:spAutoFit/>
            </a:bodyPr>
            <a:lstStyle/>
            <a:p>
              <a:pPr algn="ctr"/>
              <a:r>
                <a:rPr lang="en-GB" sz="1400" dirty="0"/>
                <a:t>cloth</a:t>
              </a:r>
              <a:endParaRPr lang="en-US" sz="1400" dirty="0"/>
            </a:p>
          </p:txBody>
        </p:sp>
      </p:grpSp>
      <mc:AlternateContent xmlns:mc="http://schemas.openxmlformats.org/markup-compatibility/2006" xmlns:a14="http://schemas.microsoft.com/office/drawing/2010/main">
        <mc:Choice Requires="a14">
          <p:sp>
            <p:nvSpPr>
              <p:cNvPr id="15" name="TextBox 19">
                <a:extLst>
                  <a:ext uri="{FF2B5EF4-FFF2-40B4-BE49-F238E27FC236}">
                    <a16:creationId xmlns:a16="http://schemas.microsoft.com/office/drawing/2014/main" id="{461DBE86-D6D9-3D4A-72FA-2B617168C455}"/>
                  </a:ext>
                </a:extLst>
              </p:cNvPr>
              <p:cNvSpPr txBox="1"/>
              <p:nvPr/>
            </p:nvSpPr>
            <p:spPr>
              <a:xfrm>
                <a:off x="4907159" y="2009951"/>
                <a:ext cx="2717795" cy="8586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e>
                              </m:d>
                            </m:sup>
                          </m:sSup>
                        </m:num>
                        <m:den>
                          <m:nary>
                            <m:naryPr>
                              <m:chr m:val="∑"/>
                              <m:limLoc m:val="subSup"/>
                              <m:supHide m:val="on"/>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9"/>
                                    </m:rP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m:rPr>
                                  <m:brk m:alnAt="9"/>
                                </m:rP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brk m:alnAt="9"/>
                                    </m:rP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m:t>
                                  </m:r>
                                </m:sup>
                              </m:sSup>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m:t>
                                          </m:r>
                                        </m:sup>
                                      </m:sSup>
                                    </m:e>
                                  </m:d>
                                </m:sup>
                              </m:sSup>
                            </m:e>
                          </m:nary>
                        </m:den>
                      </m:f>
                    </m:oMath>
                  </m:oMathPara>
                </a14:m>
                <a:endParaRPr lang="zh-CN" altLang="en-US" sz="2000" dirty="0"/>
              </a:p>
            </p:txBody>
          </p:sp>
        </mc:Choice>
        <mc:Fallback xmlns="">
          <p:sp>
            <p:nvSpPr>
              <p:cNvPr id="15" name="TextBox 19">
                <a:extLst>
                  <a:ext uri="{FF2B5EF4-FFF2-40B4-BE49-F238E27FC236}">
                    <a16:creationId xmlns:a16="http://schemas.microsoft.com/office/drawing/2014/main" id="{461DBE86-D6D9-3D4A-72FA-2B617168C455}"/>
                  </a:ext>
                </a:extLst>
              </p:cNvPr>
              <p:cNvSpPr txBox="1">
                <a:spLocks noRot="1" noChangeAspect="1" noMove="1" noResize="1" noEditPoints="1" noAdjustHandles="1" noChangeArrowheads="1" noChangeShapeType="1" noTextEdit="1"/>
              </p:cNvSpPr>
              <p:nvPr/>
            </p:nvSpPr>
            <p:spPr>
              <a:xfrm>
                <a:off x="4907159" y="2009951"/>
                <a:ext cx="2717795" cy="858697"/>
              </a:xfrm>
              <a:prstGeom prst="rect">
                <a:avLst/>
              </a:prstGeom>
              <a:blipFill>
                <a:blip r:embed="rId8"/>
                <a:stretch>
                  <a:fillRect/>
                </a:stretch>
              </a:blipFill>
            </p:spPr>
            <p:txBody>
              <a:bodyPr/>
              <a:lstStyle/>
              <a:p>
                <a:r>
                  <a:rPr lang="zh-CN" altLang="en-US">
                    <a:noFill/>
                  </a:rPr>
                  <a:t> </a:t>
                </a:r>
              </a:p>
            </p:txBody>
          </p:sp>
        </mc:Fallback>
      </mc:AlternateContent>
      <p:sp>
        <p:nvSpPr>
          <p:cNvPr id="16" name="内容占位符 2">
            <a:extLst>
              <a:ext uri="{FF2B5EF4-FFF2-40B4-BE49-F238E27FC236}">
                <a16:creationId xmlns:a16="http://schemas.microsoft.com/office/drawing/2014/main" id="{5C8EACB4-762B-3D5C-1473-04A81595D108}"/>
              </a:ext>
            </a:extLst>
          </p:cNvPr>
          <p:cNvSpPr txBox="1">
            <a:spLocks/>
          </p:cNvSpPr>
          <p:nvPr/>
        </p:nvSpPr>
        <p:spPr>
          <a:xfrm>
            <a:off x="686704" y="3225141"/>
            <a:ext cx="7953661" cy="10443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与贝叶斯网络相比，确定马尔可夫网络中的条件独立性更为直接：</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如果连接</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中任何节点的所有路径都被</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中的节点阻塞，那么</a:t>
            </a:r>
          </a:p>
        </p:txBody>
      </p:sp>
    </p:spTree>
    <p:extLst>
      <p:ext uri="{BB962C8B-B14F-4D97-AF65-F5344CB8AC3E}">
        <p14:creationId xmlns:p14="http://schemas.microsoft.com/office/powerpoint/2010/main" val="1459166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马尔可夫网络中的马尔可夫毯</a:t>
            </a:r>
            <a:r>
              <a:rPr lang="en-US" altLang="zh-CN" dirty="0"/>
              <a:t>(</a:t>
            </a:r>
            <a:r>
              <a:rPr lang="en-US" altLang="zh-CN" dirty="0">
                <a:solidFill>
                  <a:schemeClr val="tx2">
                    <a:lumMod val="75000"/>
                  </a:schemeClr>
                </a:solidFill>
              </a:rPr>
              <a:t>Markov Blanket</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5"/>
                <a:ext cx="5436190" cy="51123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对于无向图，节点</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的马尔可夫毯由一组相邻节点组成。</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它具有以下特性：以图中所有剩余变量为条件</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的条件分布，仅依赖于马尔可夫毯中的变量。</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5"/>
                <a:ext cx="5436190" cy="5112369"/>
              </a:xfrm>
              <a:prstGeom prst="rect">
                <a:avLst/>
              </a:prstGeom>
              <a:blipFill>
                <a:blip r:embed="rId5"/>
                <a:stretch>
                  <a:fillRect l="-67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78D3C22-FFA2-4FE9-B062-2DC3FF3783B6}"/>
              </a:ext>
            </a:extLst>
          </p:cNvPr>
          <p:cNvPicPr>
            <a:picLocks noChangeAspect="1"/>
          </p:cNvPicPr>
          <p:nvPr/>
        </p:nvPicPr>
        <p:blipFill>
          <a:blip r:embed="rId6"/>
          <a:stretch>
            <a:fillRect/>
          </a:stretch>
        </p:blipFill>
        <p:spPr>
          <a:xfrm>
            <a:off x="6317592" y="2025254"/>
            <a:ext cx="1688002" cy="2158635"/>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A728047-6438-4E2C-9972-07A09E3BCBB9}"/>
                  </a:ext>
                </a:extLst>
              </p:cNvPr>
              <p:cNvSpPr/>
              <p:nvPr/>
            </p:nvSpPr>
            <p:spPr>
              <a:xfrm>
                <a:off x="6985317" y="2891644"/>
                <a:ext cx="4446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m:oMathPara>
                </a14:m>
                <a:endParaRPr lang="zh-CN" altLang="en-US" dirty="0"/>
              </a:p>
            </p:txBody>
          </p:sp>
        </mc:Choice>
        <mc:Fallback xmlns="">
          <p:sp>
            <p:nvSpPr>
              <p:cNvPr id="3" name="矩形 2">
                <a:extLst>
                  <a:ext uri="{FF2B5EF4-FFF2-40B4-BE49-F238E27FC236}">
                    <a16:creationId xmlns:a16="http://schemas.microsoft.com/office/drawing/2014/main" id="{8A728047-6438-4E2C-9972-07A09E3BCBB9}"/>
                  </a:ext>
                </a:extLst>
              </p:cNvPr>
              <p:cNvSpPr>
                <a:spLocks noRot="1" noChangeAspect="1" noMove="1" noResize="1" noEditPoints="1" noAdjustHandles="1" noChangeArrowheads="1" noChangeShapeType="1" noTextEdit="1"/>
              </p:cNvSpPr>
              <p:nvPr/>
            </p:nvSpPr>
            <p:spPr>
              <a:xfrm>
                <a:off x="6985317" y="2891644"/>
                <a:ext cx="444609" cy="369332"/>
              </a:xfrm>
              <a:prstGeom prst="rect">
                <a:avLst/>
              </a:prstGeom>
              <a:blipFill>
                <a:blip r:embed="rId7"/>
                <a:stretch>
                  <a:fillRect b="-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338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马尔可夫的条件独立性</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2867086"/>
                <a:ext cx="7713017" cy="367714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考虑两个节点</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没有直接连接，当给定图中的其他节点，它们必须是条件独立的，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因此，联合分布的因子分解必须使得</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不出现在相同的因子</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(factor)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2867086"/>
                <a:ext cx="7713017" cy="3677148"/>
              </a:xfrm>
              <a:prstGeom prst="rect">
                <a:avLst/>
              </a:prstGeom>
              <a:blipFill>
                <a:blip r:embed="rId5"/>
                <a:stretch>
                  <a:fillRect l="-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DC5D4EC-779E-421A-8FD4-BECFB1B60CAD}"/>
                  </a:ext>
                </a:extLst>
              </p:cNvPr>
              <p:cNvSpPr/>
              <p:nvPr/>
            </p:nvSpPr>
            <p:spPr>
              <a:xfrm>
                <a:off x="2436928" y="4205823"/>
                <a:ext cx="4270143" cy="4162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d>
                                <m:dPr>
                                  <m:begChr m:val=""/>
                                  <m:endChr m:val="}"/>
                                  <m:ctrlPr>
                                    <a:rPr lang="zh-CN" altLang="en-US" b="1"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e>
                              </m:d>
                            </m:sub>
                          </m:sSub>
                          <m:r>
                            <a:rPr lang="zh-CN" altLang="en-US" b="0" i="0">
                              <a:latin typeface="Cambria Math" panose="02040503050406030204" pitchFamily="18" charset="0"/>
                            </a:rPr>
                            <m:t>)=</m:t>
                          </m:r>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d>
                                <m:dPr>
                                  <m:begChr m:val=""/>
                                  <m:endChr m:val="}"/>
                                  <m:ctrlPr>
                                    <a:rPr lang="zh-CN" altLang="en-US" b="1"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e>
                              </m:d>
                            </m:sub>
                          </m:sSub>
                          <m:r>
                            <a:rPr lang="zh-CN" altLang="en-US" b="0" i="0">
                              <a:latin typeface="Cambria Math" panose="02040503050406030204" pitchFamily="18" charset="0"/>
                            </a:rPr>
                            <m:t>)</m:t>
                          </m:r>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𝑗</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d>
                                <m:dPr>
                                  <m:begChr m:val=""/>
                                  <m:endChr m:val="}"/>
                                  <m:ctrlPr>
                                    <a:rPr lang="zh-CN" altLang="en-US" b="1"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e>
                              </m:d>
                            </m:sub>
                          </m:sSub>
                        </m:e>
                      </m:d>
                    </m:oMath>
                  </m:oMathPara>
                </a14:m>
                <a:endParaRPr lang="zh-CN" altLang="en-US" dirty="0"/>
              </a:p>
            </p:txBody>
          </p:sp>
        </mc:Choice>
        <mc:Fallback xmlns="">
          <p:sp>
            <p:nvSpPr>
              <p:cNvPr id="7" name="矩形 6">
                <a:extLst>
                  <a:ext uri="{FF2B5EF4-FFF2-40B4-BE49-F238E27FC236}">
                    <a16:creationId xmlns:a16="http://schemas.microsoft.com/office/drawing/2014/main" id="{5DC5D4EC-779E-421A-8FD4-BECFB1B60CAD}"/>
                  </a:ext>
                </a:extLst>
              </p:cNvPr>
              <p:cNvSpPr>
                <a:spLocks noRot="1" noChangeAspect="1" noMove="1" noResize="1" noEditPoints="1" noAdjustHandles="1" noChangeArrowheads="1" noChangeShapeType="1" noTextEdit="1"/>
              </p:cNvSpPr>
              <p:nvPr/>
            </p:nvSpPr>
            <p:spPr>
              <a:xfrm>
                <a:off x="2436928" y="4205823"/>
                <a:ext cx="4270143" cy="416268"/>
              </a:xfrm>
              <a:prstGeom prst="rect">
                <a:avLst/>
              </a:prstGeom>
              <a:blipFill>
                <a:blip r:embed="rId6"/>
                <a:stretch>
                  <a:fillRect t="-151471" r="-14429" b="-223529"/>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89218633-3910-4B06-9C30-058492B86039}"/>
              </a:ext>
            </a:extLst>
          </p:cNvPr>
          <p:cNvSpPr/>
          <p:nvPr/>
        </p:nvSpPr>
        <p:spPr>
          <a:xfrm>
            <a:off x="2436928" y="2047076"/>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8B2D3FA-BD6F-4B1D-B3A2-D29F40E263E2}"/>
              </a:ext>
            </a:extLst>
          </p:cNvPr>
          <p:cNvSpPr/>
          <p:nvPr/>
        </p:nvSpPr>
        <p:spPr>
          <a:xfrm>
            <a:off x="3292334" y="1507042"/>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8982F25-F934-48F2-9EB5-B21FFA21BA8F}"/>
              </a:ext>
            </a:extLst>
          </p:cNvPr>
          <p:cNvSpPr/>
          <p:nvPr/>
        </p:nvSpPr>
        <p:spPr>
          <a:xfrm>
            <a:off x="3463168" y="2286247"/>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C5DB393-6CDE-4074-AC0D-29E354AEA423}"/>
              </a:ext>
            </a:extLst>
          </p:cNvPr>
          <p:cNvSpPr/>
          <p:nvPr/>
        </p:nvSpPr>
        <p:spPr>
          <a:xfrm>
            <a:off x="4372378" y="1606225"/>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D9DA7B8-12DC-4850-9B04-2330A753460A}"/>
              </a:ext>
            </a:extLst>
          </p:cNvPr>
          <p:cNvSpPr/>
          <p:nvPr/>
        </p:nvSpPr>
        <p:spPr>
          <a:xfrm>
            <a:off x="4938716" y="2234999"/>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CBD0968-5FAB-4AE5-9BA2-26B209AD84E8}"/>
              </a:ext>
            </a:extLst>
          </p:cNvPr>
          <p:cNvSpPr/>
          <p:nvPr/>
        </p:nvSpPr>
        <p:spPr>
          <a:xfrm>
            <a:off x="5575846" y="1606225"/>
            <a:ext cx="341668" cy="341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B06A5E54-9BEE-41E5-AE30-CD903C5D69D8}"/>
              </a:ext>
            </a:extLst>
          </p:cNvPr>
          <p:cNvCxnSpPr>
            <a:cxnSpLocks/>
            <a:stCxn id="6" idx="7"/>
            <a:endCxn id="9" idx="3"/>
          </p:cNvCxnSpPr>
          <p:nvPr/>
        </p:nvCxnSpPr>
        <p:spPr>
          <a:xfrm flipV="1">
            <a:off x="2728560" y="1798674"/>
            <a:ext cx="613810" cy="298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D0B0146-C6B2-49FB-8A6B-C02B4CCAF421}"/>
              </a:ext>
            </a:extLst>
          </p:cNvPr>
          <p:cNvCxnSpPr>
            <a:stCxn id="6" idx="6"/>
            <a:endCxn id="10" idx="2"/>
          </p:cNvCxnSpPr>
          <p:nvPr/>
        </p:nvCxnSpPr>
        <p:spPr>
          <a:xfrm>
            <a:off x="2778596" y="2217910"/>
            <a:ext cx="684572" cy="239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7602FFE-59E5-41D4-9605-C91E52C67C82}"/>
              </a:ext>
            </a:extLst>
          </p:cNvPr>
          <p:cNvCxnSpPr>
            <a:stCxn id="9" idx="4"/>
            <a:endCxn id="10" idx="0"/>
          </p:cNvCxnSpPr>
          <p:nvPr/>
        </p:nvCxnSpPr>
        <p:spPr>
          <a:xfrm>
            <a:off x="3463168" y="1848710"/>
            <a:ext cx="170834" cy="4375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6C5E132-9A75-48C3-8307-D3D8EC295788}"/>
              </a:ext>
            </a:extLst>
          </p:cNvPr>
          <p:cNvCxnSpPr>
            <a:stCxn id="9" idx="6"/>
            <a:endCxn id="11" idx="2"/>
          </p:cNvCxnSpPr>
          <p:nvPr/>
        </p:nvCxnSpPr>
        <p:spPr>
          <a:xfrm>
            <a:off x="3634002" y="1677876"/>
            <a:ext cx="738376" cy="991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547D9EE-E2C2-4BEE-850C-6724B7F1B7C5}"/>
              </a:ext>
            </a:extLst>
          </p:cNvPr>
          <p:cNvCxnSpPr>
            <a:cxnSpLocks/>
            <a:stCxn id="10" idx="7"/>
            <a:endCxn id="11" idx="3"/>
          </p:cNvCxnSpPr>
          <p:nvPr/>
        </p:nvCxnSpPr>
        <p:spPr>
          <a:xfrm flipV="1">
            <a:off x="3754800" y="1897857"/>
            <a:ext cx="667614" cy="4384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E04088-5FDB-43AD-82FB-702BD16A1B60}"/>
              </a:ext>
            </a:extLst>
          </p:cNvPr>
          <p:cNvCxnSpPr>
            <a:stCxn id="10" idx="6"/>
            <a:endCxn id="12" idx="2"/>
          </p:cNvCxnSpPr>
          <p:nvPr/>
        </p:nvCxnSpPr>
        <p:spPr>
          <a:xfrm flipV="1">
            <a:off x="3804836" y="2405833"/>
            <a:ext cx="1133880" cy="512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91C0E3D-682C-4575-B9A1-81FA37C1C75C}"/>
              </a:ext>
            </a:extLst>
          </p:cNvPr>
          <p:cNvCxnSpPr>
            <a:stCxn id="11" idx="5"/>
            <a:endCxn id="12" idx="1"/>
          </p:cNvCxnSpPr>
          <p:nvPr/>
        </p:nvCxnSpPr>
        <p:spPr>
          <a:xfrm>
            <a:off x="4664010" y="1897857"/>
            <a:ext cx="324742" cy="3871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64F3831-0AC5-4126-9A6A-F64CB7EBFF92}"/>
              </a:ext>
            </a:extLst>
          </p:cNvPr>
          <p:cNvCxnSpPr>
            <a:stCxn id="11" idx="6"/>
            <a:endCxn id="14" idx="2"/>
          </p:cNvCxnSpPr>
          <p:nvPr/>
        </p:nvCxnSpPr>
        <p:spPr>
          <a:xfrm>
            <a:off x="4714046" y="1777059"/>
            <a:ext cx="861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2631C22-D3C6-44E4-8DCE-C884D4627275}"/>
              </a:ext>
            </a:extLst>
          </p:cNvPr>
          <p:cNvCxnSpPr>
            <a:stCxn id="14" idx="3"/>
            <a:endCxn id="12" idx="7"/>
          </p:cNvCxnSpPr>
          <p:nvPr/>
        </p:nvCxnSpPr>
        <p:spPr>
          <a:xfrm flipH="1">
            <a:off x="5230348" y="1897857"/>
            <a:ext cx="395534" cy="3871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180BE7C-012E-4FBB-ABF5-294524C17307}"/>
                  </a:ext>
                </a:extLst>
              </p:cNvPr>
              <p:cNvSpPr txBox="1"/>
              <p:nvPr/>
            </p:nvSpPr>
            <p:spPr>
              <a:xfrm>
                <a:off x="3285941" y="1458304"/>
                <a:ext cx="3451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7180BE7C-012E-4FBB-ABF5-294524C17307}"/>
                  </a:ext>
                </a:extLst>
              </p:cNvPr>
              <p:cNvSpPr txBox="1">
                <a:spLocks noRot="1" noChangeAspect="1" noMove="1" noResize="1" noEditPoints="1" noAdjustHandles="1" noChangeArrowheads="1" noChangeShapeType="1" noTextEdit="1"/>
              </p:cNvSpPr>
              <p:nvPr/>
            </p:nvSpPr>
            <p:spPr>
              <a:xfrm>
                <a:off x="3285941" y="1458304"/>
                <a:ext cx="345112" cy="369332"/>
              </a:xfrm>
              <a:prstGeom prst="rect">
                <a:avLst/>
              </a:prstGeom>
              <a:blipFill>
                <a:blip r:embed="rId8"/>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B924C1C5-90AC-49CE-A327-75B7AE72591C}"/>
                  </a:ext>
                </a:extLst>
              </p:cNvPr>
              <p:cNvSpPr txBox="1"/>
              <p:nvPr/>
            </p:nvSpPr>
            <p:spPr>
              <a:xfrm>
                <a:off x="4925962" y="2183925"/>
                <a:ext cx="34511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B924C1C5-90AC-49CE-A327-75B7AE72591C}"/>
                  </a:ext>
                </a:extLst>
              </p:cNvPr>
              <p:cNvSpPr txBox="1">
                <a:spLocks noRot="1" noChangeAspect="1" noMove="1" noResize="1" noEditPoints="1" noAdjustHandles="1" noChangeArrowheads="1" noChangeShapeType="1" noTextEdit="1"/>
              </p:cNvSpPr>
              <p:nvPr/>
            </p:nvSpPr>
            <p:spPr>
              <a:xfrm>
                <a:off x="4925962" y="2183925"/>
                <a:ext cx="345112" cy="391646"/>
              </a:xfrm>
              <a:prstGeom prst="rect">
                <a:avLst/>
              </a:prstGeom>
              <a:blipFill>
                <a:blip r:embed="rId9"/>
                <a:stretch>
                  <a:fillRect r="-1754"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0464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马尔可夫网络中的团</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pic>
        <p:nvPicPr>
          <p:cNvPr id="6" name="图片 5">
            <a:extLst>
              <a:ext uri="{FF2B5EF4-FFF2-40B4-BE49-F238E27FC236}">
                <a16:creationId xmlns:a16="http://schemas.microsoft.com/office/drawing/2014/main" id="{8CC11712-1697-4AC2-8588-5095305522B5}"/>
              </a:ext>
            </a:extLst>
          </p:cNvPr>
          <p:cNvPicPr>
            <a:picLocks noChangeAspect="1"/>
          </p:cNvPicPr>
          <p:nvPr/>
        </p:nvPicPr>
        <p:blipFill>
          <a:blip r:embed="rId3"/>
          <a:stretch>
            <a:fillRect/>
          </a:stretch>
        </p:blipFill>
        <p:spPr>
          <a:xfrm>
            <a:off x="3555150" y="1397001"/>
            <a:ext cx="2033700" cy="2074681"/>
          </a:xfrm>
          <a:prstGeom prst="rect">
            <a:avLst/>
          </a:prstGeom>
        </p:spPr>
      </p:pic>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595169" y="3839983"/>
                <a:ext cx="7953661" cy="2240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团：图中节点的一个子集，节点完全连接在一起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一个有四个节点的马尔可夫网络</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4</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个双节点团</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4</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4</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两个最大团</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4</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4</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不是</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595169" y="3839983"/>
                <a:ext cx="7953661" cy="2240136"/>
              </a:xfrm>
              <a:prstGeom prst="rect">
                <a:avLst/>
              </a:prstGeom>
              <a:blipFill>
                <a:blip r:embed="rId6"/>
                <a:stretch>
                  <a:fillRect l="-460" t="-2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0195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联合分布分解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pic>
        <p:nvPicPr>
          <p:cNvPr id="6" name="图片 5">
            <a:extLst>
              <a:ext uri="{FF2B5EF4-FFF2-40B4-BE49-F238E27FC236}">
                <a16:creationId xmlns:a16="http://schemas.microsoft.com/office/drawing/2014/main" id="{8CC11712-1697-4AC2-8588-5095305522B5}"/>
              </a:ext>
            </a:extLst>
          </p:cNvPr>
          <p:cNvPicPr>
            <a:picLocks noChangeAspect="1"/>
          </p:cNvPicPr>
          <p:nvPr/>
        </p:nvPicPr>
        <p:blipFill>
          <a:blip r:embed="rId3"/>
          <a:stretch>
            <a:fillRect/>
          </a:stretch>
        </p:blipFill>
        <p:spPr>
          <a:xfrm>
            <a:off x="6606665" y="2526553"/>
            <a:ext cx="2033700" cy="2074681"/>
          </a:xfrm>
          <a:prstGeom prst="rect">
            <a:avLst/>
          </a:prstGeom>
        </p:spPr>
      </p:pic>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681738" y="1598807"/>
                <a:ext cx="7953661" cy="39862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将联合分布分解中的因子定义为团中变量的函数</a:t>
                </a: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表示一个团，其中的变量集合为</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𝑍</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也称作配分函数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tx2">
                        <a:lumMod val="7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partition function</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，是一个标准化因子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681738" y="1598807"/>
                <a:ext cx="7953661" cy="3986205"/>
              </a:xfrm>
              <a:prstGeom prst="rect">
                <a:avLst/>
              </a:prstGeom>
              <a:blipFill>
                <a:blip r:embed="rId4"/>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48BB88E-F81C-41B5-8AC9-A23B4573AB79}"/>
                  </a:ext>
                </a:extLst>
              </p:cNvPr>
              <p:cNvSpPr/>
              <p:nvPr/>
            </p:nvSpPr>
            <p:spPr>
              <a:xfrm>
                <a:off x="3441370" y="2627505"/>
                <a:ext cx="2261260"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𝑍</m:t>
                          </m:r>
                        </m:den>
                      </m:f>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𝐶</m:t>
                          </m:r>
                        </m:sub>
                        <m:sup/>
                        <m:e>
                          <m:d>
                            <m:dPr>
                              <m:beg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𝜓</m:t>
                                  </m:r>
                                </m:e>
                                <m:sub>
                                  <m:r>
                                    <a:rPr lang="zh-CN" altLang="en-US" b="0" i="1">
                                      <a:latin typeface="Cambria Math" panose="02040503050406030204" pitchFamily="18" charset="0"/>
                                    </a:rPr>
                                    <m:t>𝐶</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𝐶</m:t>
                                  </m:r>
                                </m:sub>
                              </m:sSub>
                            </m:e>
                          </m:d>
                        </m:e>
                      </m:nary>
                    </m:oMath>
                  </m:oMathPara>
                </a14:m>
                <a:endParaRPr lang="zh-CN" altLang="en-US" dirty="0"/>
              </a:p>
            </p:txBody>
          </p:sp>
        </mc:Choice>
        <mc:Fallback xmlns="">
          <p:sp>
            <p:nvSpPr>
              <p:cNvPr id="3" name="矩形 2">
                <a:extLst>
                  <a:ext uri="{FF2B5EF4-FFF2-40B4-BE49-F238E27FC236}">
                    <a16:creationId xmlns:a16="http://schemas.microsoft.com/office/drawing/2014/main" id="{448BB88E-F81C-41B5-8AC9-A23B4573AB79}"/>
                  </a:ext>
                </a:extLst>
              </p:cNvPr>
              <p:cNvSpPr>
                <a:spLocks noRot="1" noChangeAspect="1" noMove="1" noResize="1" noEditPoints="1" noAdjustHandles="1" noChangeArrowheads="1" noChangeShapeType="1" noTextEdit="1"/>
              </p:cNvSpPr>
              <p:nvPr/>
            </p:nvSpPr>
            <p:spPr>
              <a:xfrm>
                <a:off x="3441370" y="2627505"/>
                <a:ext cx="2261260" cy="764825"/>
              </a:xfrm>
              <a:prstGeom prst="rect">
                <a:avLst/>
              </a:prstGeom>
              <a:blipFill>
                <a:blip r:embed="rId7"/>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188BD750-3C0C-4AA3-96A1-3499B81E0886}"/>
              </a:ext>
            </a:extLst>
          </p:cNvPr>
          <p:cNvCxnSpPr/>
          <p:nvPr/>
        </p:nvCxnSpPr>
        <p:spPr>
          <a:xfrm flipV="1">
            <a:off x="4945444" y="3204805"/>
            <a:ext cx="0" cy="26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EE3F409-8A4F-4E76-B702-492B1DB9D8D5}"/>
              </a:ext>
            </a:extLst>
          </p:cNvPr>
          <p:cNvSpPr/>
          <p:nvPr/>
        </p:nvSpPr>
        <p:spPr>
          <a:xfrm>
            <a:off x="4506862" y="3506648"/>
            <a:ext cx="877163"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势函数</a:t>
            </a:r>
            <a:endParaRPr lang="zh-CN"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15AA2DD-D85B-408B-B2F4-C47ED08CB355}"/>
                  </a:ext>
                </a:extLst>
              </p:cNvPr>
              <p:cNvSpPr/>
              <p:nvPr/>
            </p:nvSpPr>
            <p:spPr>
              <a:xfrm>
                <a:off x="1336422" y="3990298"/>
                <a:ext cx="4615559"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2,3,4</m:t>
                              </m:r>
                            </m:e>
                          </m:d>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4</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1,2,3</m:t>
                              </m:r>
                            </m:e>
                          </m:d>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10" name="矩形 9">
                <a:extLst>
                  <a:ext uri="{FF2B5EF4-FFF2-40B4-BE49-F238E27FC236}">
                    <a16:creationId xmlns:a16="http://schemas.microsoft.com/office/drawing/2014/main" id="{B15AA2DD-D85B-408B-B2F4-C47ED08CB355}"/>
                  </a:ext>
                </a:extLst>
              </p:cNvPr>
              <p:cNvSpPr>
                <a:spLocks noRot="1" noChangeAspect="1" noMove="1" noResize="1" noEditPoints="1" noAdjustHandles="1" noChangeArrowheads="1" noChangeShapeType="1" noTextEdit="1"/>
              </p:cNvSpPr>
              <p:nvPr/>
            </p:nvSpPr>
            <p:spPr>
              <a:xfrm>
                <a:off x="1336422" y="3990298"/>
                <a:ext cx="4615559" cy="6109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69E1E8A-A5B1-4DDA-9A30-166079B039F8}"/>
                  </a:ext>
                </a:extLst>
              </p:cNvPr>
              <p:cNvSpPr/>
              <p:nvPr/>
            </p:nvSpPr>
            <p:spPr>
              <a:xfrm>
                <a:off x="3695313" y="5593977"/>
                <a:ext cx="2110771"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sub>
                        <m:sup/>
                        <m:e>
                          <m:nary>
                            <m:naryPr>
                              <m:chr m:val="∏"/>
                              <m:limLoc m:val="undOvr"/>
                              <m:grow m:val="on"/>
                              <m:supHide m:val="on"/>
                              <m:ctrlPr>
                                <a:rPr lang="zh-CN" altLang="en-US" b="1" i="1">
                                  <a:latin typeface="Cambria Math" panose="02040503050406030204" pitchFamily="18" charset="0"/>
                                </a:rPr>
                              </m:ctrlPr>
                            </m:naryPr>
                            <m:sub>
                              <m:r>
                                <a:rPr lang="zh-CN" altLang="en-US" i="1">
                                  <a:latin typeface="Cambria Math" panose="02040503050406030204" pitchFamily="18" charset="0"/>
                                </a:rPr>
                                <m:t>𝐶</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𝐶</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𝐶</m:t>
                                      </m:r>
                                    </m:sub>
                                  </m:sSub>
                                </m:e>
                              </m:d>
                            </m:e>
                          </m:nary>
                        </m:e>
                      </m:nary>
                    </m:oMath>
                  </m:oMathPara>
                </a14:m>
                <a:endParaRPr lang="zh-CN" altLang="en-US" dirty="0"/>
              </a:p>
            </p:txBody>
          </p:sp>
        </mc:Choice>
        <mc:Fallback xmlns="">
          <p:sp>
            <p:nvSpPr>
              <p:cNvPr id="11" name="矩形 10">
                <a:extLst>
                  <a:ext uri="{FF2B5EF4-FFF2-40B4-BE49-F238E27FC236}">
                    <a16:creationId xmlns:a16="http://schemas.microsoft.com/office/drawing/2014/main" id="{D69E1E8A-A5B1-4DDA-9A30-166079B039F8}"/>
                  </a:ext>
                </a:extLst>
              </p:cNvPr>
              <p:cNvSpPr>
                <a:spLocks noRot="1" noChangeAspect="1" noMove="1" noResize="1" noEditPoints="1" noAdjustHandles="1" noChangeArrowheads="1" noChangeShapeType="1" noTextEdit="1"/>
              </p:cNvSpPr>
              <p:nvPr/>
            </p:nvSpPr>
            <p:spPr>
              <a:xfrm>
                <a:off x="3695313" y="5593977"/>
                <a:ext cx="2110771" cy="76482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9592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联合分布分解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48</a:t>
            </a:fld>
            <a:endParaRPr lang="zh-CN" altLang="en-US" dirty="0"/>
          </a:p>
        </p:txBody>
      </p:sp>
      <p:pic>
        <p:nvPicPr>
          <p:cNvPr id="6" name="图片 5">
            <a:extLst>
              <a:ext uri="{FF2B5EF4-FFF2-40B4-BE49-F238E27FC236}">
                <a16:creationId xmlns:a16="http://schemas.microsoft.com/office/drawing/2014/main" id="{8CC11712-1697-4AC2-8588-5095305522B5}"/>
              </a:ext>
            </a:extLst>
          </p:cNvPr>
          <p:cNvPicPr>
            <a:picLocks noChangeAspect="1"/>
          </p:cNvPicPr>
          <p:nvPr/>
        </p:nvPicPr>
        <p:blipFill>
          <a:blip r:embed="rId3"/>
          <a:stretch>
            <a:fillRect/>
          </a:stretch>
        </p:blipFill>
        <p:spPr>
          <a:xfrm>
            <a:off x="6606665" y="2526553"/>
            <a:ext cx="2033700" cy="2074681"/>
          </a:xfrm>
          <a:prstGeom prst="rect">
            <a:avLst/>
          </a:prstGeom>
        </p:spPr>
      </p:pic>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681738" y="1598807"/>
                <a:ext cx="7953661" cy="39862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将联合分布分解中的因子定义为团中变量的函数</a:t>
                </a: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表示一个团，其中的变量集合为</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势函数需要满足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𝐶</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𝐶</m:t>
                        </m:r>
                      </m:sub>
                    </m:sSub>
                    <m:r>
                      <a:rPr lang="en-US" altLang="zh-CN" i="1">
                        <a:latin typeface="Cambria Math" panose="02040503050406030204" pitchFamily="18" charset="0"/>
                      </a:rPr>
                      <m:t>)≥0</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去确保概率为非负数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可以用领域知识定义势函数</a:t>
                </a:r>
                <a:endParaRPr lang="zh-CN" altLang="zh-CN" dirty="0"/>
              </a:p>
            </p:txBody>
          </p:sp>
        </mc:Choice>
        <mc:Fallback xmlns="">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681738" y="1598807"/>
                <a:ext cx="7953661" cy="3986205"/>
              </a:xfrm>
              <a:prstGeom prst="rect">
                <a:avLst/>
              </a:prstGeom>
              <a:blipFill>
                <a:blip r:embed="rId6"/>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48BB88E-F81C-41B5-8AC9-A23B4573AB79}"/>
                  </a:ext>
                </a:extLst>
              </p:cNvPr>
              <p:cNvSpPr/>
              <p:nvPr/>
            </p:nvSpPr>
            <p:spPr>
              <a:xfrm>
                <a:off x="3441370" y="2627505"/>
                <a:ext cx="2261260"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𝑍</m:t>
                          </m:r>
                        </m:den>
                      </m:f>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𝐶</m:t>
                          </m:r>
                        </m:sub>
                        <m:sup/>
                        <m:e>
                          <m:d>
                            <m:dPr>
                              <m:beg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𝜓</m:t>
                                  </m:r>
                                </m:e>
                                <m:sub>
                                  <m:r>
                                    <a:rPr lang="zh-CN" altLang="en-US" b="0" i="1">
                                      <a:latin typeface="Cambria Math" panose="02040503050406030204" pitchFamily="18" charset="0"/>
                                    </a:rPr>
                                    <m:t>𝐶</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𝐶</m:t>
                                  </m:r>
                                </m:sub>
                              </m:sSub>
                            </m:e>
                          </m:d>
                        </m:e>
                      </m:nary>
                    </m:oMath>
                  </m:oMathPara>
                </a14:m>
                <a:endParaRPr lang="zh-CN" altLang="en-US" dirty="0"/>
              </a:p>
            </p:txBody>
          </p:sp>
        </mc:Choice>
        <mc:Fallback xmlns="">
          <p:sp>
            <p:nvSpPr>
              <p:cNvPr id="3" name="矩形 2">
                <a:extLst>
                  <a:ext uri="{FF2B5EF4-FFF2-40B4-BE49-F238E27FC236}">
                    <a16:creationId xmlns:a16="http://schemas.microsoft.com/office/drawing/2014/main" id="{448BB88E-F81C-41B5-8AC9-A23B4573AB79}"/>
                  </a:ext>
                </a:extLst>
              </p:cNvPr>
              <p:cNvSpPr>
                <a:spLocks noRot="1" noChangeAspect="1" noMove="1" noResize="1" noEditPoints="1" noAdjustHandles="1" noChangeArrowheads="1" noChangeShapeType="1" noTextEdit="1"/>
              </p:cNvSpPr>
              <p:nvPr/>
            </p:nvSpPr>
            <p:spPr>
              <a:xfrm>
                <a:off x="3441370" y="2627505"/>
                <a:ext cx="2261260" cy="764825"/>
              </a:xfrm>
              <a:prstGeom prst="rect">
                <a:avLst/>
              </a:prstGeom>
              <a:blipFill>
                <a:blip r:embed="rId7"/>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188BD750-3C0C-4AA3-96A1-3499B81E0886}"/>
              </a:ext>
            </a:extLst>
          </p:cNvPr>
          <p:cNvCxnSpPr/>
          <p:nvPr/>
        </p:nvCxnSpPr>
        <p:spPr>
          <a:xfrm flipV="1">
            <a:off x="4945444" y="3204805"/>
            <a:ext cx="0" cy="26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EE3F409-8A4F-4E76-B702-492B1DB9D8D5}"/>
              </a:ext>
            </a:extLst>
          </p:cNvPr>
          <p:cNvSpPr/>
          <p:nvPr/>
        </p:nvSpPr>
        <p:spPr>
          <a:xfrm>
            <a:off x="4506862" y="3506648"/>
            <a:ext cx="877163"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势函数</a:t>
            </a:r>
            <a:endParaRPr lang="zh-CN" altLang="en-US" dirty="0"/>
          </a:p>
        </p:txBody>
      </p:sp>
    </p:spTree>
    <p:extLst>
      <p:ext uri="{BB962C8B-B14F-4D97-AF65-F5344CB8AC3E}">
        <p14:creationId xmlns:p14="http://schemas.microsoft.com/office/powerpoint/2010/main" val="1906931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势能的能量函数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681738" y="1598807"/>
                <a:ext cx="7953661" cy="39862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如果我们将势函数定义为严格正值，即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𝐶</m:t>
                          </m:r>
                        </m:sub>
                      </m:sSub>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𝐶</m:t>
                              </m:r>
                            </m:sub>
                          </m:sSub>
                        </m:e>
                      </m:d>
                      <m:r>
                        <a:rPr lang="en-US" altLang="zh-CN" b="0" i="1" smtClean="0">
                          <a:latin typeface="Cambria Math" panose="02040503050406030204" pitchFamily="18" charset="0"/>
                        </a:rPr>
                        <m:t>&gt;</m:t>
                      </m:r>
                      <m:r>
                        <a:rPr lang="en-US" altLang="zh-CN" i="1">
                          <a:latin typeface="Cambria Math" panose="02040503050406030204" pitchFamily="18" charset="0"/>
                        </a:rPr>
                        <m:t>0</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将势函数方便地用指数形式表示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𝐶</m:t>
                          </m:r>
                        </m:sub>
                      </m:sSub>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𝐶</m:t>
                              </m:r>
                            </m:sub>
                          </m:sSub>
                        </m:e>
                      </m:d>
                      <m:r>
                        <a:rPr lang="en-US" altLang="zh-CN" i="1">
                          <a:latin typeface="Cambria Math" panose="02040503050406030204" pitchFamily="18" charset="0"/>
                        </a:rPr>
                        <m:t>=</m:t>
                      </m:r>
                      <m:r>
                        <m:rPr>
                          <m:sty m:val="p"/>
                        </m:rPr>
                        <a:rPr lang="en-US" altLang="zh-CN" i="0">
                          <a:latin typeface="Cambria Math" panose="02040503050406030204" pitchFamily="18" charset="0"/>
                        </a:rPr>
                        <m:t>exp</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𝐶</m:t>
                                  </m:r>
                                </m:sub>
                              </m:sSub>
                            </m:e>
                          </m:d>
                        </m:e>
                      </m:d>
                    </m:oMath>
                  </m:oMathPara>
                </a14:m>
                <a:endParaRPr lang="en-US" altLang="zh-CN" dirty="0"/>
              </a:p>
              <a:p>
                <a:pPr>
                  <a:lnSpc>
                    <a:spcPct val="120000"/>
                  </a:lnSpc>
                </a:pP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被称作能量函数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有了这样的指数表示，分布</a:t>
                </a:r>
                <a14:m>
                  <m:oMath xmlns:m="http://schemas.openxmlformats.org/officeDocument/2006/math">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被称作</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玻尔兹曼分布</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zh-CN" altLang="zh-CN" dirty="0"/>
              </a:p>
            </p:txBody>
          </p:sp>
        </mc:Choice>
        <mc:Fallback xmlns="">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681738" y="1598807"/>
                <a:ext cx="7953661" cy="3986205"/>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AE8D17F-C086-4CD7-8C38-5ED835ED0C1A}"/>
                  </a:ext>
                </a:extLst>
              </p:cNvPr>
              <p:cNvSpPr/>
              <p:nvPr/>
            </p:nvSpPr>
            <p:spPr>
              <a:xfrm>
                <a:off x="2434466" y="4277589"/>
                <a:ext cx="4389022"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𝐶</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𝐶</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𝐶</m:t>
                                  </m:r>
                                </m:sub>
                              </m:sSub>
                            </m:e>
                          </m:d>
                        </m:e>
                      </m:nary>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r>
                        <m:rPr>
                          <m:sty m:val="p"/>
                        </m:rPr>
                        <a:rPr lang="zh-CN" altLang="en-US" i="0">
                          <a:latin typeface="Cambria Math" panose="02040503050406030204" pitchFamily="18" charset="0"/>
                        </a:rPr>
                        <m:t>exp</m:t>
                      </m:r>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𝐶</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𝐸</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𝐶</m:t>
                                  </m:r>
                                </m:sub>
                              </m:sSub>
                            </m:e>
                          </m:d>
                        </m:e>
                      </m:nary>
                      <m:r>
                        <a:rPr lang="en-US" altLang="zh-CN" b="0" i="1" smtClean="0">
                          <a:latin typeface="Cambria Math" panose="02040503050406030204" pitchFamily="18" charset="0"/>
                        </a:rPr>
                        <m:t>}</m:t>
                      </m:r>
                    </m:oMath>
                  </m:oMathPara>
                </a14:m>
                <a:endParaRPr lang="zh-CN" altLang="en-US" dirty="0"/>
              </a:p>
            </p:txBody>
          </p:sp>
        </mc:Choice>
        <mc:Fallback xmlns="">
          <p:sp>
            <p:nvSpPr>
              <p:cNvPr id="9" name="矩形 8">
                <a:extLst>
                  <a:ext uri="{FF2B5EF4-FFF2-40B4-BE49-F238E27FC236}">
                    <a16:creationId xmlns:a16="http://schemas.microsoft.com/office/drawing/2014/main" id="{BAE8D17F-C086-4CD7-8C38-5ED835ED0C1A}"/>
                  </a:ext>
                </a:extLst>
              </p:cNvPr>
              <p:cNvSpPr>
                <a:spLocks noRot="1" noChangeAspect="1" noMove="1" noResize="1" noEditPoints="1" noAdjustHandles="1" noChangeArrowheads="1" noChangeShapeType="1" noTextEdit="1"/>
              </p:cNvSpPr>
              <p:nvPr/>
            </p:nvSpPr>
            <p:spPr>
              <a:xfrm>
                <a:off x="2434466" y="4277589"/>
                <a:ext cx="4389022" cy="76482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797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什么是数据科学？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10904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物理学</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3817888" cy="42261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目标：探究世界的基本原理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解决方法：从观测结果中构建世界模型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 name="直接连接符 4">
            <a:extLst>
              <a:ext uri="{FF2B5EF4-FFF2-40B4-BE49-F238E27FC236}">
                <a16:creationId xmlns:a16="http://schemas.microsoft.com/office/drawing/2014/main" id="{C88FC80B-57E5-4906-8388-25090E5703EE}"/>
              </a:ext>
            </a:extLst>
          </p:cNvPr>
          <p:cNvCxnSpPr>
            <a:cxnSpLocks/>
          </p:cNvCxnSpPr>
          <p:nvPr/>
        </p:nvCxnSpPr>
        <p:spPr>
          <a:xfrm flipH="1">
            <a:off x="4572000" y="1492740"/>
            <a:ext cx="2530" cy="437381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0DCB8B4E-1BB9-4D8D-AC95-9EED829FBE47}"/>
              </a:ext>
            </a:extLst>
          </p:cNvPr>
          <p:cNvPicPr>
            <a:picLocks noChangeAspect="1"/>
          </p:cNvPicPr>
          <p:nvPr/>
        </p:nvPicPr>
        <p:blipFill>
          <a:blip r:embed="rId3"/>
          <a:stretch>
            <a:fillRect/>
          </a:stretch>
        </p:blipFill>
        <p:spPr>
          <a:xfrm>
            <a:off x="565333" y="2407791"/>
            <a:ext cx="3692105" cy="161425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34F0C33-72F2-4FD9-A434-FE4DD3914CE0}"/>
                  </a:ext>
                </a:extLst>
              </p:cNvPr>
              <p:cNvSpPr txBox="1"/>
              <p:nvPr/>
            </p:nvSpPr>
            <p:spPr>
              <a:xfrm>
                <a:off x="1732064" y="5208156"/>
                <a:ext cx="1358641" cy="489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𝐺</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oMath>
                  </m:oMathPara>
                </a14:m>
                <a:endParaRPr lang="zh-CN" altLang="en-US" dirty="0"/>
              </a:p>
            </p:txBody>
          </p:sp>
        </mc:Choice>
        <mc:Fallback xmlns="">
          <p:sp>
            <p:nvSpPr>
              <p:cNvPr id="6" name="文本框 5">
                <a:extLst>
                  <a:ext uri="{FF2B5EF4-FFF2-40B4-BE49-F238E27FC236}">
                    <a16:creationId xmlns:a16="http://schemas.microsoft.com/office/drawing/2014/main" id="{034F0C33-72F2-4FD9-A434-FE4DD3914CE0}"/>
                  </a:ext>
                </a:extLst>
              </p:cNvPr>
              <p:cNvSpPr txBox="1">
                <a:spLocks noRot="1" noChangeAspect="1" noMove="1" noResize="1" noEditPoints="1" noAdjustHandles="1" noChangeArrowheads="1" noChangeShapeType="1" noTextEdit="1"/>
              </p:cNvSpPr>
              <p:nvPr/>
            </p:nvSpPr>
            <p:spPr>
              <a:xfrm>
                <a:off x="1732064" y="5208156"/>
                <a:ext cx="1358641" cy="489429"/>
              </a:xfrm>
              <a:prstGeom prst="rect">
                <a:avLst/>
              </a:prstGeom>
              <a:blipFill>
                <a:blip r:embed="rId6"/>
                <a:stretch>
                  <a:fillRect/>
                </a:stretch>
              </a:blipFill>
            </p:spPr>
            <p:txBody>
              <a:bodyPr/>
              <a:lstStyle/>
              <a:p>
                <a:r>
                  <a:rPr lang="zh-CN" altLang="en-US">
                    <a:noFill/>
                  </a:rPr>
                  <a:t> </a:t>
                </a:r>
              </a:p>
            </p:txBody>
          </p:sp>
        </mc:Fallback>
      </mc:AlternateContent>
      <p:sp>
        <p:nvSpPr>
          <p:cNvPr id="16" name="文本占位符 3">
            <a:extLst>
              <a:ext uri="{FF2B5EF4-FFF2-40B4-BE49-F238E27FC236}">
                <a16:creationId xmlns:a16="http://schemas.microsoft.com/office/drawing/2014/main" id="{8A0AFDCD-7D3B-4596-91E7-6A731D0C97FD}"/>
              </a:ext>
            </a:extLst>
          </p:cNvPr>
          <p:cNvSpPr txBox="1">
            <a:spLocks/>
          </p:cNvSpPr>
          <p:nvPr/>
        </p:nvSpPr>
        <p:spPr>
          <a:xfrm>
            <a:off x="4823673" y="1299135"/>
            <a:ext cx="1417920"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数据科学</a:t>
            </a:r>
          </a:p>
        </p:txBody>
      </p:sp>
      <p:sp>
        <p:nvSpPr>
          <p:cNvPr id="17" name="内容占位符 2">
            <a:extLst>
              <a:ext uri="{FF2B5EF4-FFF2-40B4-BE49-F238E27FC236}">
                <a16:creationId xmlns:a16="http://schemas.microsoft.com/office/drawing/2014/main" id="{994D9F0E-A53B-4F1A-8AB7-2480D3CC481B}"/>
              </a:ext>
            </a:extLst>
          </p:cNvPr>
          <p:cNvSpPr txBox="1">
            <a:spLocks/>
          </p:cNvSpPr>
          <p:nvPr/>
        </p:nvSpPr>
        <p:spPr>
          <a:xfrm>
            <a:off x="4823671" y="1743854"/>
            <a:ext cx="3817888" cy="42261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目标：发现数据的基本原理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解决方法：从观测结果中构建数据模型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600A926-3E09-416E-B107-99F2EAF4E62C}"/>
                  </a:ext>
                </a:extLst>
              </p:cNvPr>
              <p:cNvSpPr txBox="1"/>
              <p:nvPr/>
            </p:nvSpPr>
            <p:spPr>
              <a:xfrm>
                <a:off x="6051220" y="5134208"/>
                <a:ext cx="1796261" cy="661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p>
                          </m:sSup>
                        </m:num>
                        <m:den>
                          <m:nary>
                            <m:naryPr>
                              <m:chr m:val="∑"/>
                              <m:limLoc m:val="subSup"/>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m:t>
                                  </m:r>
                                </m:sup>
                              </m:sSup>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up>
                              </m:sSup>
                            </m:e>
                          </m:nary>
                        </m:den>
                      </m:f>
                    </m:oMath>
                  </m:oMathPara>
                </a14:m>
                <a:endParaRPr lang="zh-CN" altLang="en-US" dirty="0"/>
              </a:p>
            </p:txBody>
          </p:sp>
        </mc:Choice>
        <mc:Fallback xmlns="">
          <p:sp>
            <p:nvSpPr>
              <p:cNvPr id="19" name="文本框 18">
                <a:extLst>
                  <a:ext uri="{FF2B5EF4-FFF2-40B4-BE49-F238E27FC236}">
                    <a16:creationId xmlns:a16="http://schemas.microsoft.com/office/drawing/2014/main" id="{4600A926-3E09-416E-B107-99F2EAF4E62C}"/>
                  </a:ext>
                </a:extLst>
              </p:cNvPr>
              <p:cNvSpPr txBox="1">
                <a:spLocks noRot="1" noChangeAspect="1" noMove="1" noResize="1" noEditPoints="1" noAdjustHandles="1" noChangeArrowheads="1" noChangeShapeType="1" noTextEdit="1"/>
              </p:cNvSpPr>
              <p:nvPr/>
            </p:nvSpPr>
            <p:spPr>
              <a:xfrm>
                <a:off x="6051220" y="5134208"/>
                <a:ext cx="1796261" cy="661078"/>
              </a:xfrm>
              <a:prstGeom prst="rect">
                <a:avLst/>
              </a:prstGeom>
              <a:blipFill>
                <a:blip r:embed="rId7"/>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984E752A-E385-4FCB-93CD-81B2115839EC}"/>
              </a:ext>
            </a:extLst>
          </p:cNvPr>
          <p:cNvPicPr>
            <a:picLocks noChangeAspect="1"/>
          </p:cNvPicPr>
          <p:nvPr/>
        </p:nvPicPr>
        <p:blipFill>
          <a:blip r:embed="rId8"/>
          <a:stretch>
            <a:fillRect/>
          </a:stretch>
        </p:blipFill>
        <p:spPr>
          <a:xfrm>
            <a:off x="4926281" y="2407791"/>
            <a:ext cx="3612668" cy="1614254"/>
          </a:xfrm>
          <a:prstGeom prst="rect">
            <a:avLst/>
          </a:prstGeom>
        </p:spPr>
      </p:pic>
    </p:spTree>
    <p:extLst>
      <p:ext uri="{BB962C8B-B14F-4D97-AF65-F5344CB8AC3E}">
        <p14:creationId xmlns:p14="http://schemas.microsoft.com/office/powerpoint/2010/main" val="294143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玻尔兹曼分布（</a:t>
            </a:r>
            <a:r>
              <a:rPr lang="en-US" altLang="zh-CN" dirty="0">
                <a:solidFill>
                  <a:schemeClr val="tx2">
                    <a:lumMod val="75000"/>
                  </a:schemeClr>
                </a:solidFill>
              </a:rPr>
              <a:t>Boltzmann Distribution</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50</a:t>
            </a:fld>
            <a:endParaRPr lang="zh-CN" altLang="en-US"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681738" y="1598807"/>
                <a:ext cx="7953661" cy="484803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玻尔兹曼分布是系统中各种可能状态下的粒子的概率分布、概率测量或频率分布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表示特定的状态</a:t>
                </a:r>
              </a:p>
              <a:p>
                <a:pPr lvl="1">
                  <a:lnSpc>
                    <a:spcPct val="120000"/>
                  </a:lnSpc>
                </a:pP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𝐸</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是状态能量</a:t>
                </a:r>
              </a:p>
              <a:p>
                <a:pPr lvl="1">
                  <a:lnSpc>
                    <a:spcPct val="120000"/>
                  </a:lnSpc>
                </a:pPr>
                <a14:m>
                  <m:oMath xmlns:m="http://schemas.openxmlformats.org/officeDocument/2006/math">
                    <m:sSup>
                      <m:sSup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=1.381×10</m:t>
                        </m:r>
                      </m:e>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−23</m:t>
                        </m:r>
                      </m:sup>
                    </m:sSup>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𝐽</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是玻尔兹曼常数</a:t>
                </a:r>
              </a:p>
              <a:p>
                <a:pPr lvl="1">
                  <a:lnSpc>
                    <a:spcPct val="120000"/>
                  </a:lnSpc>
                </a:pP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𝑇</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是热力学温度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低能状态更稳定，即具有更高的概率存在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zh-CN" altLang="zh-CN" dirty="0"/>
              </a:p>
            </p:txBody>
          </p:sp>
        </mc:Choice>
        <mc:Fallback xmlns="">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681738" y="1598807"/>
                <a:ext cx="7953661" cy="4848037"/>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5053645-AD9D-49B0-AE0D-A379EABE136E}"/>
                  </a:ext>
                </a:extLst>
              </p:cNvPr>
              <p:cNvSpPr/>
              <p:nvPr/>
            </p:nvSpPr>
            <p:spPr>
              <a:xfrm>
                <a:off x="3376608" y="2528048"/>
                <a:ext cx="2403670" cy="785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i="1">
                                  <a:latin typeface="Cambria Math" panose="02040503050406030204" pitchFamily="18" charset="0"/>
                                </a:rPr>
                                <m:t>𝑠</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m:t>
                                  </m:r>
                                </m:num>
                                <m:den>
                                  <m:r>
                                    <a:rPr lang="zh-CN" altLang="en-US" i="1">
                                      <a:latin typeface="Cambria Math" panose="02040503050406030204" pitchFamily="18" charset="0"/>
                                    </a:rPr>
                                    <m:t>𝑘</m:t>
                                  </m:r>
                                </m:den>
                              </m:f>
                              <m:r>
                                <a:rPr lang="zh-CN" altLang="en-US" i="1">
                                  <a:latin typeface="Cambria Math" panose="02040503050406030204" pitchFamily="18" charset="0"/>
                                </a:rPr>
                                <m:t>𝑇</m:t>
                              </m:r>
                            </m:sup>
                          </m:sSup>
                        </m:num>
                        <m:den>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m:t>
                              </m:r>
                            </m:sub>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f>
                                    <m:fPr>
                                      <m:type m:val="lin"/>
                                      <m:ctrlPr>
                                        <a:rPr lang="zh-CN" altLang="en-US" i="1">
                                          <a:latin typeface="Cambria Math" panose="02040503050406030204" pitchFamily="18" charset="0"/>
                                        </a:rPr>
                                      </m:ctrlPr>
                                    </m:fPr>
                                    <m:num>
                                      <m:r>
                                        <a:rPr lang="zh-CN" altLang="en-US" i="0">
                                          <a:latin typeface="Cambria Math" panose="02040503050406030204" pitchFamily="18" charset="0"/>
                                        </a:rPr>
                                        <m:t>)</m:t>
                                      </m:r>
                                    </m:num>
                                    <m:den>
                                      <m:r>
                                        <a:rPr lang="zh-CN" altLang="en-US" i="1">
                                          <a:latin typeface="Cambria Math" panose="02040503050406030204" pitchFamily="18" charset="0"/>
                                        </a:rPr>
                                        <m:t>𝑘</m:t>
                                      </m:r>
                                    </m:den>
                                  </m:f>
                                  <m:r>
                                    <a:rPr lang="zh-CN" altLang="en-US" i="1">
                                      <a:latin typeface="Cambria Math" panose="02040503050406030204" pitchFamily="18" charset="0"/>
                                    </a:rPr>
                                    <m:t>𝑇</m:t>
                                  </m:r>
                                </m:sup>
                              </m:sSup>
                            </m:e>
                          </m:nary>
                        </m:den>
                      </m:f>
                    </m:oMath>
                  </m:oMathPara>
                </a14:m>
                <a:endParaRPr lang="zh-CN" altLang="en-US" dirty="0"/>
              </a:p>
            </p:txBody>
          </p:sp>
        </mc:Choice>
        <mc:Fallback xmlns="">
          <p:sp>
            <p:nvSpPr>
              <p:cNvPr id="3" name="矩形 2">
                <a:extLst>
                  <a:ext uri="{FF2B5EF4-FFF2-40B4-BE49-F238E27FC236}">
                    <a16:creationId xmlns:a16="http://schemas.microsoft.com/office/drawing/2014/main" id="{D5053645-AD9D-49B0-AE0D-A379EABE136E}"/>
                  </a:ext>
                </a:extLst>
              </p:cNvPr>
              <p:cNvSpPr>
                <a:spLocks noRot="1" noChangeAspect="1" noMove="1" noResize="1" noEditPoints="1" noAdjustHandles="1" noChangeArrowheads="1" noChangeShapeType="1" noTextEdit="1"/>
              </p:cNvSpPr>
              <p:nvPr/>
            </p:nvSpPr>
            <p:spPr>
              <a:xfrm>
                <a:off x="3376608" y="2528048"/>
                <a:ext cx="2403670" cy="78598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717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马尔可夫网络应用示例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920602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马尔可夫网络例子：图像去噪</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p:pic>
        <p:nvPicPr>
          <p:cNvPr id="12" name="内容占位符 3">
            <a:extLst>
              <a:ext uri="{FF2B5EF4-FFF2-40B4-BE49-F238E27FC236}">
                <a16:creationId xmlns:a16="http://schemas.microsoft.com/office/drawing/2014/main" id="{55E29395-AEC7-4FFE-827E-D26977C15557}"/>
              </a:ext>
            </a:extLst>
          </p:cNvPr>
          <p:cNvPicPr>
            <a:picLocks noChangeAspect="1"/>
          </p:cNvPicPr>
          <p:nvPr/>
        </p:nvPicPr>
        <p:blipFill>
          <a:blip r:embed="rId3"/>
          <a:stretch>
            <a:fillRect/>
          </a:stretch>
        </p:blipFill>
        <p:spPr>
          <a:xfrm>
            <a:off x="1384255" y="1549400"/>
            <a:ext cx="6375490" cy="4627563"/>
          </a:xfrm>
          <a:prstGeom prst="rect">
            <a:avLst/>
          </a:prstGeom>
        </p:spPr>
      </p:pic>
      <p:sp>
        <p:nvSpPr>
          <p:cNvPr id="13" name="文本框 12">
            <a:extLst>
              <a:ext uri="{FF2B5EF4-FFF2-40B4-BE49-F238E27FC236}">
                <a16:creationId xmlns:a16="http://schemas.microsoft.com/office/drawing/2014/main" id="{339A0518-FD90-48EC-A9B4-C4A3CF1C86B8}"/>
              </a:ext>
            </a:extLst>
          </p:cNvPr>
          <p:cNvSpPr txBox="1"/>
          <p:nvPr/>
        </p:nvSpPr>
        <p:spPr>
          <a:xfrm>
            <a:off x="429340" y="2412275"/>
            <a:ext cx="877163" cy="369332"/>
          </a:xfrm>
          <a:prstGeom prst="rect">
            <a:avLst/>
          </a:prstGeom>
          <a:noFill/>
        </p:spPr>
        <p:txBody>
          <a:bodyPr wrap="none" rtlCol="0">
            <a:spAutoFit/>
          </a:bodyPr>
          <a:lstStyle/>
          <a:p>
            <a:pPr algn="ct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源图像</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13C683DC-C01A-46B3-B59D-7F038BDEEDE6}"/>
              </a:ext>
            </a:extLst>
          </p:cNvPr>
          <p:cNvSpPr txBox="1"/>
          <p:nvPr/>
        </p:nvSpPr>
        <p:spPr>
          <a:xfrm>
            <a:off x="465407" y="4676503"/>
            <a:ext cx="805028" cy="646331"/>
          </a:xfrm>
          <a:prstGeom prst="rect">
            <a:avLst/>
          </a:prstGeom>
          <a:noFill/>
        </p:spPr>
        <p:txBody>
          <a:bodyPr wrap="none" rtlCol="0">
            <a:spAutoFit/>
          </a:bodyPr>
          <a:lstStyle/>
          <a:p>
            <a:pPr algn="ct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由ICM</a:t>
            </a:r>
          </a:p>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去噪</a:t>
            </a:r>
          </a:p>
        </p:txBody>
      </p:sp>
      <p:sp>
        <p:nvSpPr>
          <p:cNvPr id="15" name="文本框 14">
            <a:extLst>
              <a:ext uri="{FF2B5EF4-FFF2-40B4-BE49-F238E27FC236}">
                <a16:creationId xmlns:a16="http://schemas.microsoft.com/office/drawing/2014/main" id="{CF342E5D-B1CB-41FC-BA63-3AAD5FA3DE30}"/>
              </a:ext>
            </a:extLst>
          </p:cNvPr>
          <p:cNvSpPr txBox="1"/>
          <p:nvPr/>
        </p:nvSpPr>
        <p:spPr>
          <a:xfrm>
            <a:off x="7866222" y="4538003"/>
            <a:ext cx="774143" cy="923330"/>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按图切割</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去噪</a:t>
            </a:r>
          </a:p>
        </p:txBody>
      </p:sp>
      <p:sp>
        <p:nvSpPr>
          <p:cNvPr id="16" name="文本框 15">
            <a:extLst>
              <a:ext uri="{FF2B5EF4-FFF2-40B4-BE49-F238E27FC236}">
                <a16:creationId xmlns:a16="http://schemas.microsoft.com/office/drawing/2014/main" id="{18566602-9D28-4AD2-812C-B31BE0A7693E}"/>
              </a:ext>
            </a:extLst>
          </p:cNvPr>
          <p:cNvSpPr txBox="1"/>
          <p:nvPr/>
        </p:nvSpPr>
        <p:spPr>
          <a:xfrm>
            <a:off x="7703806" y="2394858"/>
            <a:ext cx="1144544" cy="646331"/>
          </a:xfrm>
          <a:prstGeom prst="rect">
            <a:avLst/>
          </a:prstGeom>
          <a:noFill/>
        </p:spPr>
        <p:txBody>
          <a:bodyPr wrap="none" rtlCol="0">
            <a:spAutoFit/>
          </a:bodyPr>
          <a:lstStyle/>
          <a:p>
            <a:pPr algn="ctr"/>
            <a:r>
              <a:rPr lang="en-US" altLang="zh-CN" dirty="0"/>
              <a:t>损坏</a:t>
            </a:r>
          </a:p>
          <a:p>
            <a:pPr algn="ctr"/>
            <a:r>
              <a:rPr lang="en-US" altLang="zh-CN" dirty="0"/>
              <a:t>图像</a:t>
            </a:r>
            <a:endParaRPr lang="zh-CN" altLang="en-US" dirty="0"/>
          </a:p>
        </p:txBody>
      </p:sp>
    </p:spTree>
    <p:extLst>
      <p:ext uri="{BB962C8B-B14F-4D97-AF65-F5344CB8AC3E}">
        <p14:creationId xmlns:p14="http://schemas.microsoft.com/office/powerpoint/2010/main" val="3228073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马尔可夫网络例子：图像去噪</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598807"/>
                <a:ext cx="7953661" cy="225601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噪点图像由二进制像素值数组描述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∈{−1,+1},</m:t>
                      </m:r>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smtClean="0">
                          <a:latin typeface="Cambria Math" panose="02040503050406030204" pitchFamily="18" charset="0"/>
                        </a:rPr>
                        <m:t>𝑑</m:t>
                      </m:r>
                    </m:oMath>
                  </m:oMathPara>
                </a14:m>
                <a:endParaRPr lang="zh-CN" altLang="zh-CN" dirty="0"/>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假设真实的无噪点图像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∈{−1,+1},</m:t>
                      </m:r>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𝑑</m:t>
                      </m:r>
                    </m:oMath>
                  </m:oMathPara>
                </a14:m>
                <a:endParaRPr lang="en-US" altLang="zh-CN" dirty="0"/>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噪点生成：以比较小的概率（例如</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）随机翻转一些像素的符号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598807"/>
                <a:ext cx="7953661" cy="2256017"/>
              </a:xfrm>
              <a:prstGeom prst="rect">
                <a:avLst/>
              </a:prstGeom>
              <a:blipFill>
                <a:blip r:embed="rId5"/>
                <a:stretch>
                  <a:fillRect l="-460" b="-54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C318E003-C28F-4167-8384-73ECC8F2D07D}"/>
              </a:ext>
            </a:extLst>
          </p:cNvPr>
          <p:cNvSpPr/>
          <p:nvPr/>
        </p:nvSpPr>
        <p:spPr>
          <a:xfrm>
            <a:off x="6161586" y="2016170"/>
            <a:ext cx="1005403" cy="338554"/>
          </a:xfrm>
          <a:prstGeom prst="rect">
            <a:avLst/>
          </a:prstGeom>
        </p:spPr>
        <p:txBody>
          <a:bodyPr wrap="non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所有像素</a:t>
            </a:r>
            <a:endParaRPr lang="zh-CN" altLang="en-US" sz="1600" dirty="0"/>
          </a:p>
        </p:txBody>
      </p:sp>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02923618-ED7A-4F31-AA1F-D4BD2D0F44DD}"/>
                  </a:ext>
                </a:extLst>
              </p:cNvPr>
              <p:cNvSpPr txBox="1">
                <a:spLocks/>
              </p:cNvSpPr>
              <p:nvPr/>
            </p:nvSpPr>
            <p:spPr>
              <a:xfrm>
                <a:off x="681738" y="4832600"/>
                <a:ext cx="7953661" cy="109957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之间有很强的相关性</a:t>
                </a: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相邻像素</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之间存在强相关性</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7" name="内容占位符 2">
                <a:extLst>
                  <a:ext uri="{FF2B5EF4-FFF2-40B4-BE49-F238E27FC236}">
                    <a16:creationId xmlns:a16="http://schemas.microsoft.com/office/drawing/2014/main" id="{02923618-ED7A-4F31-AA1F-D4BD2D0F44DD}"/>
                  </a:ext>
                </a:extLst>
              </p:cNvPr>
              <p:cNvSpPr txBox="1">
                <a:spLocks noRot="1" noChangeAspect="1" noMove="1" noResize="1" noEditPoints="1" noAdjustHandles="1" noChangeArrowheads="1" noChangeShapeType="1" noTextEdit="1"/>
              </p:cNvSpPr>
              <p:nvPr/>
            </p:nvSpPr>
            <p:spPr>
              <a:xfrm>
                <a:off x="681738" y="4832600"/>
                <a:ext cx="7953661" cy="1099570"/>
              </a:xfrm>
              <a:prstGeom prst="rect">
                <a:avLst/>
              </a:prstGeom>
              <a:blipFill>
                <a:blip r:embed="rId6"/>
                <a:stretch>
                  <a:fillRect l="-460"/>
                </a:stretch>
              </a:blipFill>
            </p:spPr>
            <p:txBody>
              <a:bodyPr/>
              <a:lstStyle/>
              <a:p>
                <a:r>
                  <a:rPr lang="zh-CN" altLang="en-US">
                    <a:noFill/>
                  </a:rPr>
                  <a:t> </a:t>
                </a:r>
              </a:p>
            </p:txBody>
          </p:sp>
        </mc:Fallback>
      </mc:AlternateContent>
      <p:sp>
        <p:nvSpPr>
          <p:cNvPr id="18" name="文本占位符 3 1">
            <a:extLst>
              <a:ext uri="{FF2B5EF4-FFF2-40B4-BE49-F238E27FC236}">
                <a16:creationId xmlns:a16="http://schemas.microsoft.com/office/drawing/2014/main" id="{1C83129E-2D10-401D-9312-8A401B0270C4}"/>
              </a:ext>
            </a:extLst>
          </p:cNvPr>
          <p:cNvSpPr txBox="1">
            <a:spLocks/>
          </p:cNvSpPr>
          <p:nvPr/>
        </p:nvSpPr>
        <p:spPr>
          <a:xfrm>
            <a:off x="681738" y="4272187"/>
            <a:ext cx="149668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模型假设</a:t>
            </a:r>
            <a:endParaRPr lang="en-US" altLang="zh-CN" dirty="0"/>
          </a:p>
        </p:txBody>
      </p:sp>
    </p:spTree>
    <p:extLst>
      <p:ext uri="{BB962C8B-B14F-4D97-AF65-F5344CB8AC3E}">
        <p14:creationId xmlns:p14="http://schemas.microsoft.com/office/powerpoint/2010/main" val="988904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用于图像去噪的马尔可夫网络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6" y="1900262"/>
                <a:ext cx="7953661" cy="9062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之间有很强的相关性</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相邻像素</a:t>
                </a:r>
                <a14:m>
                  <m:oMath xmlns:m="http://schemas.openxmlformats.org/officeDocument/2006/math">
                    <m:sSub>
                      <m:sSubPr>
                        <m:ctrlP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之间存在强相关性</a:t>
                </a:r>
                <a:endPar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6" y="1900262"/>
                <a:ext cx="7953661" cy="906243"/>
              </a:xfrm>
              <a:prstGeom prst="rect">
                <a:avLst/>
              </a:prstGeom>
              <a:blipFill>
                <a:blip r:embed="rId5"/>
                <a:stretch>
                  <a:fillRect l="-307" t="-3378"/>
                </a:stretch>
              </a:blipFill>
            </p:spPr>
            <p:txBody>
              <a:bodyPr/>
              <a:lstStyle/>
              <a:p>
                <a:r>
                  <a:rPr lang="zh-CN" altLang="en-US">
                    <a:noFill/>
                  </a:rPr>
                  <a:t> </a:t>
                </a:r>
              </a:p>
            </p:txBody>
          </p:sp>
        </mc:Fallback>
      </mc:AlternateContent>
      <p:sp>
        <p:nvSpPr>
          <p:cNvPr id="8" name="文本占位符 3 1">
            <a:extLst>
              <a:ext uri="{FF2B5EF4-FFF2-40B4-BE49-F238E27FC236}">
                <a16:creationId xmlns:a16="http://schemas.microsoft.com/office/drawing/2014/main" id="{C24AF502-F4E2-4711-A51C-49268800BE59}"/>
              </a:ext>
            </a:extLst>
          </p:cNvPr>
          <p:cNvSpPr txBox="1">
            <a:spLocks/>
          </p:cNvSpPr>
          <p:nvPr/>
        </p:nvSpPr>
        <p:spPr>
          <a:xfrm>
            <a:off x="681737" y="1379726"/>
            <a:ext cx="149668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模型假设</a:t>
            </a:r>
            <a:endParaRPr lang="en-US" altLang="zh-CN" dirty="0"/>
          </a:p>
        </p:txBody>
      </p:sp>
      <p:sp>
        <p:nvSpPr>
          <p:cNvPr id="10" name="文本占位符 3 1">
            <a:extLst>
              <a:ext uri="{FF2B5EF4-FFF2-40B4-BE49-F238E27FC236}">
                <a16:creationId xmlns:a16="http://schemas.microsoft.com/office/drawing/2014/main" id="{40AC7C99-7BC4-4E70-B32E-D720382AE3C0}"/>
              </a:ext>
            </a:extLst>
          </p:cNvPr>
          <p:cNvSpPr txBox="1">
            <a:spLocks/>
          </p:cNvSpPr>
          <p:nvPr/>
        </p:nvSpPr>
        <p:spPr>
          <a:xfrm>
            <a:off x="681735" y="2806505"/>
            <a:ext cx="8870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模型</a:t>
            </a:r>
            <a:endParaRPr lang="en-US" altLang="zh-CN" dirty="0"/>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B2B7F076-78FB-4685-936A-22310C3C1F46}"/>
                  </a:ext>
                </a:extLst>
              </p:cNvPr>
              <p:cNvSpPr txBox="1">
                <a:spLocks/>
              </p:cNvSpPr>
              <p:nvPr/>
            </p:nvSpPr>
            <p:spPr>
              <a:xfrm>
                <a:off x="681735" y="3312138"/>
                <a:ext cx="7953661" cy="325799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zh-CN" altLang="en-US" sz="18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对</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于团</a:t>
                </a:r>
                <a14:m>
                  <m:oMath xmlns:m="http://schemas.openxmlformats.org/officeDocument/2006/math">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 </m:t>
                    </m:r>
                    <m:sSub>
                      <m:sSubPr>
                        <m:ctrlPr>
                          <a:rPr lang="en-US" altLang="zh-CN" sz="1800"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sz="1800" i="1" dirty="0" smtClean="0">
                        <a:latin typeface="Cambria Math" panose="02040503050406030204" pitchFamily="18" charset="0"/>
                        <a:ea typeface="Cambria Math" panose="02040503050406030204" pitchFamily="18" charset="0"/>
                        <a:cs typeface="阿里巴巴普惠体 R" panose="00020600040101010101" pitchFamily="18" charset="-122"/>
                      </a:rPr>
                      <m:t>}</m:t>
                    </m:r>
                  </m:oMath>
                </a14:m>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Cambria Math" panose="02040503050406030204" pitchFamily="18" charset="0"/>
                        </a:rPr>
                        <m:t>𝐸</m:t>
                      </m:r>
                      <m:r>
                        <a:rPr lang="en-US" altLang="zh-CN" sz="1800" i="1" smtClean="0">
                          <a:latin typeface="Cambria Math" panose="02040503050406030204" pitchFamily="18" charset="0"/>
                          <a:ea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𝑥</m:t>
                          </m:r>
                        </m:e>
                        <m:sub>
                          <m:r>
                            <a:rPr lang="en-US" altLang="zh-CN" sz="1800" i="1">
                              <a:latin typeface="Cambria Math" panose="02040503050406030204" pitchFamily="18" charset="0"/>
                              <a:ea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𝑦</m:t>
                          </m:r>
                        </m:e>
                        <m:sub>
                          <m:r>
                            <a:rPr lang="en-US" altLang="zh-CN" sz="1800" i="1">
                              <a:latin typeface="Cambria Math" panose="02040503050406030204" pitchFamily="18" charset="0"/>
                              <a:ea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𝜂</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𝑥</m:t>
                          </m:r>
                        </m:e>
                        <m:sub>
                          <m:r>
                            <a:rPr lang="en-US" altLang="zh-CN" sz="1800" i="1">
                              <a:latin typeface="Cambria Math" panose="02040503050406030204" pitchFamily="18" charset="0"/>
                              <a:ea typeface="Cambria Math" panose="02040503050406030204" pitchFamily="18" charset="0"/>
                            </a:rPr>
                            <m:t>𝑖</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𝑦</m:t>
                          </m:r>
                        </m:e>
                        <m:sub>
                          <m:r>
                            <a:rPr lang="en-US" altLang="zh-CN" sz="1800" i="1">
                              <a:latin typeface="Cambria Math" panose="02040503050406030204" pitchFamily="18" charset="0"/>
                              <a:ea typeface="Cambria Math" panose="02040503050406030204" pitchFamily="18" charset="0"/>
                            </a:rPr>
                            <m:t>𝑖</m:t>
                          </m:r>
                        </m:sub>
                      </m:sSub>
                    </m:oMath>
                  </m:oMathPara>
                </a14:m>
                <a:endParaRPr lang="en-US" altLang="zh-CN" sz="1800" dirty="0">
                  <a:latin typeface="Cambria Math" panose="02040503050406030204" pitchFamily="18" charset="0"/>
                  <a:ea typeface="Cambria Math" panose="02040503050406030204" pitchFamily="18" charset="0"/>
                </a:endParaRPr>
              </a:p>
              <a:p>
                <a14:m>
                  <m:oMath xmlns:m="http://schemas.openxmlformats.org/officeDocument/2006/math">
                    <m:r>
                      <a:rPr lang="zh-CN" altLang="en-US" sz="1800" i="1" dirty="0">
                        <a:latin typeface="Cambria Math" panose="02040503050406030204" pitchFamily="18" charset="0"/>
                        <a:ea typeface="阿里巴巴普惠体 R" panose="00020600040101010101" pitchFamily="18" charset="-122"/>
                        <a:cs typeface="阿里巴巴普惠体 R" panose="00020600040101010101" pitchFamily="18" charset="-122"/>
                      </a:rPr>
                      <m:t>对</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于团</a:t>
                </a:r>
                <a14:m>
                  <m:oMath xmlns:m="http://schemas.openxmlformats.org/officeDocument/2006/math">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b="0" i="1" dirty="0" smtClean="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b="0" i="1" dirty="0" smtClean="0">
                            <a:latin typeface="Cambria Math" panose="02040503050406030204" pitchFamily="18" charset="0"/>
                            <a:ea typeface="Cambria Math" panose="02040503050406030204" pitchFamily="18" charset="0"/>
                            <a:cs typeface="阿里巴巴普惠体 R" panose="00020600040101010101" pitchFamily="18" charset="-122"/>
                          </a:rPr>
                          <m:t>𝑗</m:t>
                        </m:r>
                      </m:sub>
                    </m:s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oMath>
                </a14:m>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Cambria Math" panose="02040503050406030204" pitchFamily="18" charset="0"/>
                        </a:rPr>
                        <m:t>𝐸</m:t>
                      </m:r>
                      <m:r>
                        <a:rPr lang="en-US" altLang="zh-CN" sz="1800" b="0" i="1" smtClean="0">
                          <a:latin typeface="Cambria Math" panose="02040503050406030204" pitchFamily="18" charset="0"/>
                          <a:ea typeface="Cambria Math" panose="02040503050406030204" pitchFamily="18" charset="0"/>
                        </a:rPr>
                        <m:t>(</m:t>
                      </m:r>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𝑗</m:t>
                          </m:r>
                        </m:sub>
                      </m:s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sz="1800" b="0" i="1"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𝛽</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𝑥</m:t>
                          </m:r>
                        </m:e>
                        <m:sub>
                          <m:r>
                            <a:rPr lang="en-US" altLang="zh-CN" sz="1800" i="1">
                              <a:latin typeface="Cambria Math" panose="02040503050406030204" pitchFamily="18" charset="0"/>
                              <a:ea typeface="Cambria Math" panose="02040503050406030204" pitchFamily="18" charset="0"/>
                            </a:rPr>
                            <m:t>𝑖</m:t>
                          </m:r>
                        </m:sub>
                      </m:sSub>
                      <m:sSub>
                        <m:sSubPr>
                          <m:ctrlP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𝑗</m:t>
                          </m:r>
                        </m:sub>
                      </m:sSub>
                    </m:oMath>
                  </m:oMathPara>
                </a14:m>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更进一步，对每个</a:t>
                </a:r>
                <a14:m>
                  <m:oMath xmlns:m="http://schemas.openxmlformats.org/officeDocument/2006/math">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𝐸</m:t>
                      </m:r>
                      <m:r>
                        <a:rPr lang="en-US" altLang="zh-CN" sz="1800" i="1">
                          <a:latin typeface="Cambria Math" panose="02040503050406030204" pitchFamily="18" charset="0"/>
                          <a:ea typeface="Cambria Math" panose="02040503050406030204" pitchFamily="18" charset="0"/>
                        </a:rPr>
                        <m:t>(</m:t>
                      </m:r>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sz="1800" i="1" dirty="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h</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oMath>
                  </m:oMathPara>
                </a14:m>
                <a:endParaRPr lang="en-US" altLang="zh-CN" sz="1800" dirty="0"/>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完整的能量函数</a:t>
                </a:r>
                <a:endPar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zh-CN" sz="1800" dirty="0"/>
              </a:p>
              <a:p>
                <a:endPar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a:extLst>
                  <a:ext uri="{FF2B5EF4-FFF2-40B4-BE49-F238E27FC236}">
                    <a16:creationId xmlns:a16="http://schemas.microsoft.com/office/drawing/2014/main" id="{B2B7F076-78FB-4685-936A-22310C3C1F46}"/>
                  </a:ext>
                </a:extLst>
              </p:cNvPr>
              <p:cNvSpPr txBox="1">
                <a:spLocks noRot="1" noChangeAspect="1" noMove="1" noResize="1" noEditPoints="1" noAdjustHandles="1" noChangeArrowheads="1" noChangeShapeType="1" noTextEdit="1"/>
              </p:cNvSpPr>
              <p:nvPr/>
            </p:nvSpPr>
            <p:spPr>
              <a:xfrm>
                <a:off x="681735" y="3312138"/>
                <a:ext cx="7953661" cy="3257991"/>
              </a:xfrm>
              <a:prstGeom prst="rect">
                <a:avLst/>
              </a:prstGeom>
              <a:blipFill>
                <a:blip r:embed="rId6"/>
                <a:stretch>
                  <a:fillRect l="-307" t="-93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BF8E16C9-9091-4141-B188-A9A9F655CFCD}"/>
              </a:ext>
            </a:extLst>
          </p:cNvPr>
          <p:cNvPicPr>
            <a:picLocks noChangeAspect="1"/>
          </p:cNvPicPr>
          <p:nvPr/>
        </p:nvPicPr>
        <p:blipFill>
          <a:blip r:embed="rId7"/>
          <a:stretch>
            <a:fillRect/>
          </a:stretch>
        </p:blipFill>
        <p:spPr>
          <a:xfrm>
            <a:off x="5891542" y="1842029"/>
            <a:ext cx="3021762" cy="2763746"/>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4AE7947-CCE4-45BE-8ADB-0CC769758203}"/>
                  </a:ext>
                </a:extLst>
              </p:cNvPr>
              <p:cNvSpPr/>
              <p:nvPr/>
            </p:nvSpPr>
            <p:spPr>
              <a:xfrm>
                <a:off x="676766" y="5774270"/>
                <a:ext cx="4340226"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1" i="1">
                          <a:latin typeface="Cambria Math" panose="02040503050406030204" pitchFamily="18" charset="0"/>
                        </a:rPr>
                        <m:t>𝒚</m:t>
                      </m:r>
                      <m:r>
                        <a:rPr lang="zh-CN" altLang="en-US" b="0" i="0">
                          <a:latin typeface="Cambria Math" panose="02040503050406030204" pitchFamily="18" charset="0"/>
                        </a:rPr>
                        <m:t>)=</m:t>
                      </m:r>
                      <m:r>
                        <a:rPr lang="zh-CN" altLang="en-US" b="0" i="1">
                          <a:latin typeface="Cambria Math" panose="02040503050406030204" pitchFamily="18" charset="0"/>
                        </a:rPr>
                        <m:t>h</m:t>
                      </m:r>
                      <m:nary>
                        <m:naryPr>
                          <m:chr m:val="∑"/>
                          <m:limLoc m:val="undOvr"/>
                          <m:grow m:val="on"/>
                          <m:supHide m:val="on"/>
                          <m:ctrlPr>
                            <a:rPr lang="zh-CN" altLang="en-US" b="0" i="1" smtClean="0">
                              <a:latin typeface="Cambria Math" panose="02040503050406030204" pitchFamily="18" charset="0"/>
                            </a:rPr>
                          </m:ctrlPr>
                        </m:naryPr>
                        <m:sub>
                          <m:r>
                            <a:rPr lang="zh-CN" altLang="en-US" b="0" i="1">
                              <a:latin typeface="Cambria Math" panose="02040503050406030204" pitchFamily="18" charset="0"/>
                            </a:rPr>
                            <m:t>𝑖</m:t>
                          </m:r>
                        </m:sub>
                        <m:sup/>
                        <m:e>
                          <m:sSub>
                            <m:sSubPr>
                              <m:ctrlPr>
                                <a:rPr lang="zh-CN" altLang="en-US" b="0" i="1" smtClean="0">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e>
                      </m:nary>
                      <m:r>
                        <a:rPr lang="zh-CN" altLang="en-US" b="0" i="0">
                          <a:latin typeface="Cambria Math" panose="02040503050406030204" pitchFamily="18" charset="0"/>
                        </a:rPr>
                        <m:t>−</m:t>
                      </m:r>
                      <m:r>
                        <a:rPr lang="zh-CN" altLang="en-US" b="0" i="1">
                          <a:latin typeface="Cambria Math" panose="02040503050406030204" pitchFamily="18" charset="0"/>
                        </a:rPr>
                        <m:t>𝛽</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r>
                        <a:rPr lang="zh-CN" altLang="en-US" b="0" i="1">
                          <a:latin typeface="Cambria Math" panose="02040503050406030204" pitchFamily="18" charset="0"/>
                        </a:rPr>
                        <m:t>𝜂</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13" name="矩形 12">
                <a:extLst>
                  <a:ext uri="{FF2B5EF4-FFF2-40B4-BE49-F238E27FC236}">
                    <a16:creationId xmlns:a16="http://schemas.microsoft.com/office/drawing/2014/main" id="{24AE7947-CCE4-45BE-8ADB-0CC769758203}"/>
                  </a:ext>
                </a:extLst>
              </p:cNvPr>
              <p:cNvSpPr>
                <a:spLocks noRot="1" noChangeAspect="1" noMove="1" noResize="1" noEditPoints="1" noAdjustHandles="1" noChangeArrowheads="1" noChangeShapeType="1" noTextEdit="1"/>
              </p:cNvSpPr>
              <p:nvPr/>
            </p:nvSpPr>
            <p:spPr>
              <a:xfrm>
                <a:off x="676766" y="5774270"/>
                <a:ext cx="4340226" cy="79585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83D29B29-EE4B-45B8-A63D-3409F1C33379}"/>
                  </a:ext>
                </a:extLst>
              </p:cNvPr>
              <p:cNvSpPr/>
              <p:nvPr/>
            </p:nvSpPr>
            <p:spPr>
              <a:xfrm>
                <a:off x="5341569" y="5774270"/>
                <a:ext cx="2835520"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r>
                        <m:rPr>
                          <m:sty m:val="p"/>
                        </m:rPr>
                        <a:rPr lang="zh-CN" altLang="en-US" i="0">
                          <a:latin typeface="Cambria Math" panose="02040503050406030204" pitchFamily="18" charset="0"/>
                        </a:rPr>
                        <m:t>exp</m:t>
                      </m:r>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e>
                      </m:d>
                      <m:r>
                        <a:rPr lang="en-US" altLang="zh-CN" b="0" i="1" smtClean="0">
                          <a:latin typeface="Cambria Math" panose="02040503050406030204" pitchFamily="18" charset="0"/>
                        </a:rPr>
                        <m:t>}</m:t>
                      </m:r>
                    </m:oMath>
                  </m:oMathPara>
                </a14:m>
                <a:endParaRPr lang="zh-CN" altLang="en-US" dirty="0"/>
              </a:p>
            </p:txBody>
          </p:sp>
        </mc:Choice>
        <mc:Fallback xmlns="">
          <p:sp>
            <p:nvSpPr>
              <p:cNvPr id="15" name="矩形 14">
                <a:extLst>
                  <a:ext uri="{FF2B5EF4-FFF2-40B4-BE49-F238E27FC236}">
                    <a16:creationId xmlns:a16="http://schemas.microsoft.com/office/drawing/2014/main" id="{83D29B29-EE4B-45B8-A63D-3409F1C33379}"/>
                  </a:ext>
                </a:extLst>
              </p:cNvPr>
              <p:cNvSpPr>
                <a:spLocks noRot="1" noChangeAspect="1" noMove="1" noResize="1" noEditPoints="1" noAdjustHandles="1" noChangeArrowheads="1" noChangeShapeType="1" noTextEdit="1"/>
              </p:cNvSpPr>
              <p:nvPr/>
            </p:nvSpPr>
            <p:spPr>
              <a:xfrm>
                <a:off x="5341569" y="5774270"/>
                <a:ext cx="2835520" cy="61093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E6318C0-555A-428F-A054-129A4CBF6801}"/>
                  </a:ext>
                </a:extLst>
              </p:cNvPr>
              <p:cNvSpPr/>
              <p:nvPr/>
            </p:nvSpPr>
            <p:spPr>
              <a:xfrm>
                <a:off x="7850722" y="4099043"/>
                <a:ext cx="41537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sub>
                      </m:sSub>
                    </m:oMath>
                  </m:oMathPara>
                </a14:m>
                <a:endParaRPr lang="zh-CN" altLang="en-US" sz="1600" dirty="0"/>
              </a:p>
            </p:txBody>
          </p:sp>
        </mc:Choice>
        <mc:Fallback xmlns="">
          <p:sp>
            <p:nvSpPr>
              <p:cNvPr id="14" name="矩形 13">
                <a:extLst>
                  <a:ext uri="{FF2B5EF4-FFF2-40B4-BE49-F238E27FC236}">
                    <a16:creationId xmlns:a16="http://schemas.microsoft.com/office/drawing/2014/main" id="{FE6318C0-555A-428F-A054-129A4CBF6801}"/>
                  </a:ext>
                </a:extLst>
              </p:cNvPr>
              <p:cNvSpPr>
                <a:spLocks noRot="1" noChangeAspect="1" noMove="1" noResize="1" noEditPoints="1" noAdjustHandles="1" noChangeArrowheads="1" noChangeShapeType="1" noTextEdit="1"/>
              </p:cNvSpPr>
              <p:nvPr/>
            </p:nvSpPr>
            <p:spPr>
              <a:xfrm>
                <a:off x="7850722" y="4099043"/>
                <a:ext cx="415370" cy="358368"/>
              </a:xfrm>
              <a:prstGeom prst="rect">
                <a:avLst/>
              </a:prstGeom>
              <a:blipFill>
                <a:blip r:embed="rId10"/>
                <a:stretch>
                  <a:fillRect b="-6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8054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解决方法：迭代条件模式（</a:t>
            </a:r>
            <a:r>
              <a:rPr lang="en-US" altLang="zh-CN" dirty="0"/>
              <a:t>ICM</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sp>
        <p:nvSpPr>
          <p:cNvPr id="8" name="文本占位符 3 1">
            <a:extLst>
              <a:ext uri="{FF2B5EF4-FFF2-40B4-BE49-F238E27FC236}">
                <a16:creationId xmlns:a16="http://schemas.microsoft.com/office/drawing/2014/main" id="{C24AF502-F4E2-4711-A51C-49268800BE59}"/>
              </a:ext>
            </a:extLst>
          </p:cNvPr>
          <p:cNvSpPr txBox="1">
            <a:spLocks/>
          </p:cNvSpPr>
          <p:nvPr/>
        </p:nvSpPr>
        <p:spPr>
          <a:xfrm>
            <a:off x="681737" y="1379726"/>
            <a:ext cx="88708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目标</a:t>
            </a:r>
            <a:endParaRPr lang="en-US" altLang="zh-CN" dirty="0"/>
          </a:p>
        </p:txBody>
      </p:sp>
      <p:sp>
        <p:nvSpPr>
          <p:cNvPr id="10" name="文本占位符 3 1">
            <a:extLst>
              <a:ext uri="{FF2B5EF4-FFF2-40B4-BE49-F238E27FC236}">
                <a16:creationId xmlns:a16="http://schemas.microsoft.com/office/drawing/2014/main" id="{40AC7C99-7BC4-4E70-B32E-D720382AE3C0}"/>
              </a:ext>
            </a:extLst>
          </p:cNvPr>
          <p:cNvSpPr txBox="1">
            <a:spLocks/>
          </p:cNvSpPr>
          <p:nvPr/>
        </p:nvSpPr>
        <p:spPr>
          <a:xfrm>
            <a:off x="681735" y="2345932"/>
            <a:ext cx="8870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想法</a:t>
            </a:r>
            <a:endParaRPr lang="en-US" altLang="zh-CN" dirty="0"/>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B2B7F076-78FB-4685-936A-22310C3C1F46}"/>
                  </a:ext>
                </a:extLst>
              </p:cNvPr>
              <p:cNvSpPr txBox="1">
                <a:spLocks/>
              </p:cNvSpPr>
              <p:nvPr/>
            </p:nvSpPr>
            <p:spPr>
              <a:xfrm>
                <a:off x="686705" y="2989408"/>
                <a:ext cx="5111194" cy="20739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坐标梯度上升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对每个节点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，检查哪个</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zh-CN" altLang="en-US" i="1" dirty="0">
                        <a:latin typeface="Cambria Math" panose="02040503050406030204" pitchFamily="18" charset="0"/>
                        <a:ea typeface="阿里巴巴普惠体 R" panose="00020600040101010101" pitchFamily="18" charset="-122"/>
                        <a:cs typeface="阿里巴巴普惠体 R" panose="00020600040101010101" pitchFamily="18" charset="-122"/>
                      </a:rPr>
                      <m:t>导致</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比较低的</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𝐸</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𝛽</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=1.0</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𝜂</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a:extLst>
                  <a:ext uri="{FF2B5EF4-FFF2-40B4-BE49-F238E27FC236}">
                    <a16:creationId xmlns:a16="http://schemas.microsoft.com/office/drawing/2014/main" id="{B2B7F076-78FB-4685-936A-22310C3C1F46}"/>
                  </a:ext>
                </a:extLst>
              </p:cNvPr>
              <p:cNvSpPr txBox="1">
                <a:spLocks noRot="1" noChangeAspect="1" noMove="1" noResize="1" noEditPoints="1" noAdjustHandles="1" noChangeArrowheads="1" noChangeShapeType="1" noTextEdit="1"/>
              </p:cNvSpPr>
              <p:nvPr/>
            </p:nvSpPr>
            <p:spPr>
              <a:xfrm>
                <a:off x="686705" y="2989408"/>
                <a:ext cx="5111194" cy="2073965"/>
              </a:xfrm>
              <a:prstGeom prst="rect">
                <a:avLst/>
              </a:prstGeom>
              <a:blipFill>
                <a:blip r:embed="rId5"/>
                <a:stretch>
                  <a:fillRect l="-716" r="-11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BF8E16C9-9091-4141-B188-A9A9F655CFCD}"/>
              </a:ext>
            </a:extLst>
          </p:cNvPr>
          <p:cNvPicPr>
            <a:picLocks noChangeAspect="1"/>
          </p:cNvPicPr>
          <p:nvPr/>
        </p:nvPicPr>
        <p:blipFill>
          <a:blip r:embed="rId6"/>
          <a:stretch>
            <a:fillRect/>
          </a:stretch>
        </p:blipFill>
        <p:spPr>
          <a:xfrm>
            <a:off x="5797898" y="2606529"/>
            <a:ext cx="3021762" cy="2763746"/>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865C647-819D-41B9-8A08-C77D0FA44630}"/>
                  </a:ext>
                </a:extLst>
              </p:cNvPr>
              <p:cNvSpPr/>
              <p:nvPr/>
            </p:nvSpPr>
            <p:spPr>
              <a:xfrm>
                <a:off x="1925894" y="1815438"/>
                <a:ext cx="2835263" cy="454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en-US" altLang="zh-CN" i="1">
                              <a:latin typeface="Cambria Math" panose="02040503050406030204" pitchFamily="18" charset="0"/>
                            </a:rPr>
                            <m:t>max</m:t>
                          </m:r>
                          <m:r>
                            <a:rPr lang="en-US" altLang="zh-CN" b="0" i="1" smtClean="0">
                              <a:latin typeface="Cambria Math" panose="02040503050406030204" pitchFamily="18" charset="0"/>
                            </a:rPr>
                            <m:t> </m:t>
                          </m:r>
                        </m:e>
                        <m:lim>
                          <m:r>
                            <a:rPr lang="zh-CN" altLang="en-US" b="1" i="1">
                              <a:latin typeface="Cambria Math" panose="02040503050406030204" pitchFamily="18" charset="0"/>
                            </a:rPr>
                            <m:t>𝒙</m:t>
                          </m:r>
                        </m:lim>
                      </m:limLow>
                      <m:r>
                        <a:rPr lang="zh-CN" altLang="en-US" i="1">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r>
                        <a:rPr lang="zh-CN" altLang="en-US">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i="1">
                              <a:latin typeface="Cambria Math" panose="02040503050406030204" pitchFamily="18" charset="0"/>
                            </a:rPr>
                            <m:t>max</m:t>
                          </m:r>
                          <m:r>
                            <a:rPr lang="en-US" altLang="zh-CN" b="0" i="1" smtClean="0">
                              <a:latin typeface="Cambria Math" panose="02040503050406030204" pitchFamily="18" charset="0"/>
                            </a:rPr>
                            <m:t> </m:t>
                          </m:r>
                        </m:e>
                        <m:lim>
                          <m:r>
                            <a:rPr lang="zh-CN" altLang="en-US" b="1" i="1">
                              <a:latin typeface="Cambria Math" panose="02040503050406030204" pitchFamily="18" charset="0"/>
                            </a:rPr>
                            <m:t>𝒙</m:t>
                          </m:r>
                        </m:lim>
                      </m:limLow>
                      <m:r>
                        <a:rPr lang="zh-CN" altLang="en-US" i="1">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r>
                        <a:rPr lang="en-US" altLang="zh-CN" b="1" i="1"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A865C647-819D-41B9-8A08-C77D0FA44630}"/>
                  </a:ext>
                </a:extLst>
              </p:cNvPr>
              <p:cNvSpPr>
                <a:spLocks noRot="1" noChangeAspect="1" noMove="1" noResize="1" noEditPoints="1" noAdjustHandles="1" noChangeArrowheads="1" noChangeShapeType="1" noTextEdit="1"/>
              </p:cNvSpPr>
              <p:nvPr/>
            </p:nvSpPr>
            <p:spPr>
              <a:xfrm>
                <a:off x="1925894" y="1815438"/>
                <a:ext cx="2835263" cy="4546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48192F1-9AAE-4BB7-8E2B-5AECE9FA32A4}"/>
                  </a:ext>
                </a:extLst>
              </p:cNvPr>
              <p:cNvSpPr/>
              <p:nvPr/>
            </p:nvSpPr>
            <p:spPr>
              <a:xfrm>
                <a:off x="4658565" y="1832940"/>
                <a:ext cx="2355132"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14:m>
                  <m:oMath xmlns:m="http://schemas.openxmlformats.org/officeDocument/2006/math">
                    <m:r>
                      <a:rPr lang="zh-CN" altLang="en-US" b="1" i="1">
                        <a:latin typeface="Cambria Math" panose="02040503050406030204" pitchFamily="18" charset="0"/>
                      </a:rPr>
                      <m:t>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被观察到的条件下</a:t>
                </a:r>
                <a:endParaRPr lang="zh-CN" altLang="en-US" dirty="0"/>
              </a:p>
            </p:txBody>
          </p:sp>
        </mc:Choice>
        <mc:Fallback xmlns="">
          <p:sp>
            <p:nvSpPr>
              <p:cNvPr id="7" name="矩形 6">
                <a:extLst>
                  <a:ext uri="{FF2B5EF4-FFF2-40B4-BE49-F238E27FC236}">
                    <a16:creationId xmlns:a16="http://schemas.microsoft.com/office/drawing/2014/main" id="{548192F1-9AAE-4BB7-8E2B-5AECE9FA32A4}"/>
                  </a:ext>
                </a:extLst>
              </p:cNvPr>
              <p:cNvSpPr>
                <a:spLocks noRot="1" noChangeAspect="1" noMove="1" noResize="1" noEditPoints="1" noAdjustHandles="1" noChangeArrowheads="1" noChangeShapeType="1" noTextEdit="1"/>
              </p:cNvSpPr>
              <p:nvPr/>
            </p:nvSpPr>
            <p:spPr>
              <a:xfrm>
                <a:off x="4658565" y="1832940"/>
                <a:ext cx="2355132" cy="369332"/>
              </a:xfrm>
              <a:prstGeom prst="rect">
                <a:avLst/>
              </a:prstGeom>
              <a:blipFill>
                <a:blip r:embed="rId8"/>
                <a:stretch>
                  <a:fillRect l="-2067" t="-8333" r="-1809" b="-28333"/>
                </a:stretch>
              </a:blipFill>
            </p:spPr>
            <p:txBody>
              <a:bodyPr/>
              <a:lstStyle/>
              <a:p>
                <a:r>
                  <a:rPr lang="zh-CN" altLang="en-US">
                    <a:noFill/>
                  </a:rPr>
                  <a:t> </a:t>
                </a:r>
              </a:p>
            </p:txBody>
          </p:sp>
        </mc:Fallback>
      </mc:AlternateContent>
      <p:sp>
        <p:nvSpPr>
          <p:cNvPr id="16" name="内容占位符 2">
            <a:extLst>
              <a:ext uri="{FF2B5EF4-FFF2-40B4-BE49-F238E27FC236}">
                <a16:creationId xmlns:a16="http://schemas.microsoft.com/office/drawing/2014/main" id="{66F677C5-163B-4B5A-A7B0-3827F1809834}"/>
              </a:ext>
            </a:extLst>
          </p:cNvPr>
          <p:cNvSpPr txBox="1">
            <a:spLocks/>
          </p:cNvSpPr>
          <p:nvPr/>
        </p:nvSpPr>
        <p:spPr>
          <a:xfrm>
            <a:off x="686703" y="5236316"/>
            <a:ext cx="5111194" cy="54619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能量函数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D5EA508-FDBE-45BC-A2D6-32E356BD5C53}"/>
                  </a:ext>
                </a:extLst>
              </p:cNvPr>
              <p:cNvSpPr/>
              <p:nvPr/>
            </p:nvSpPr>
            <p:spPr>
              <a:xfrm>
                <a:off x="676766" y="5774270"/>
                <a:ext cx="4340226"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1" i="1">
                          <a:latin typeface="Cambria Math" panose="02040503050406030204" pitchFamily="18" charset="0"/>
                        </a:rPr>
                        <m:t>𝒚</m:t>
                      </m:r>
                      <m:r>
                        <a:rPr lang="zh-CN" altLang="en-US" b="0" i="0">
                          <a:latin typeface="Cambria Math" panose="02040503050406030204" pitchFamily="18" charset="0"/>
                        </a:rPr>
                        <m:t>)=</m:t>
                      </m:r>
                      <m:r>
                        <a:rPr lang="zh-CN" altLang="en-US" b="0" i="1">
                          <a:latin typeface="Cambria Math" panose="02040503050406030204" pitchFamily="18" charset="0"/>
                        </a:rPr>
                        <m:t>h</m:t>
                      </m:r>
                      <m:nary>
                        <m:naryPr>
                          <m:chr m:val="∑"/>
                          <m:limLoc m:val="undOvr"/>
                          <m:grow m:val="on"/>
                          <m:supHide m:val="on"/>
                          <m:ctrlPr>
                            <a:rPr lang="zh-CN" altLang="en-US" b="0" i="1" smtClean="0">
                              <a:latin typeface="Cambria Math" panose="02040503050406030204" pitchFamily="18" charset="0"/>
                            </a:rPr>
                          </m:ctrlPr>
                        </m:naryPr>
                        <m:sub>
                          <m:r>
                            <a:rPr lang="zh-CN" altLang="en-US" b="0" i="1">
                              <a:latin typeface="Cambria Math" panose="02040503050406030204" pitchFamily="18" charset="0"/>
                            </a:rPr>
                            <m:t>𝑖</m:t>
                          </m:r>
                        </m:sub>
                        <m:sup/>
                        <m:e>
                          <m:sSub>
                            <m:sSubPr>
                              <m:ctrlPr>
                                <a:rPr lang="zh-CN" altLang="en-US" b="0" i="1" smtClean="0">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e>
                      </m:nary>
                      <m:r>
                        <a:rPr lang="zh-CN" altLang="en-US" b="0" i="0">
                          <a:latin typeface="Cambria Math" panose="02040503050406030204" pitchFamily="18" charset="0"/>
                        </a:rPr>
                        <m:t>−</m:t>
                      </m:r>
                      <m:r>
                        <a:rPr lang="zh-CN" altLang="en-US" b="0" i="1">
                          <a:latin typeface="Cambria Math" panose="02040503050406030204" pitchFamily="18" charset="0"/>
                        </a:rPr>
                        <m:t>𝛽</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r>
                        <a:rPr lang="zh-CN" altLang="en-US" b="0" i="1">
                          <a:latin typeface="Cambria Math" panose="02040503050406030204" pitchFamily="18" charset="0"/>
                        </a:rPr>
                        <m:t>𝜂</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17" name="矩形 16">
                <a:extLst>
                  <a:ext uri="{FF2B5EF4-FFF2-40B4-BE49-F238E27FC236}">
                    <a16:creationId xmlns:a16="http://schemas.microsoft.com/office/drawing/2014/main" id="{BD5EA508-FDBE-45BC-A2D6-32E356BD5C53}"/>
                  </a:ext>
                </a:extLst>
              </p:cNvPr>
              <p:cNvSpPr>
                <a:spLocks noRot="1" noChangeAspect="1" noMove="1" noResize="1" noEditPoints="1" noAdjustHandles="1" noChangeArrowheads="1" noChangeShapeType="1" noTextEdit="1"/>
              </p:cNvSpPr>
              <p:nvPr/>
            </p:nvSpPr>
            <p:spPr>
              <a:xfrm>
                <a:off x="676766" y="5774270"/>
                <a:ext cx="4340226" cy="79585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FCD085B-6C92-45A6-9FDD-E05923470663}"/>
                  </a:ext>
                </a:extLst>
              </p:cNvPr>
              <p:cNvSpPr/>
              <p:nvPr/>
            </p:nvSpPr>
            <p:spPr>
              <a:xfrm>
                <a:off x="5341569" y="5774270"/>
                <a:ext cx="2835520"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r>
                        <m:rPr>
                          <m:sty m:val="p"/>
                        </m:rPr>
                        <a:rPr lang="zh-CN" altLang="en-US" i="0">
                          <a:latin typeface="Cambria Math" panose="02040503050406030204" pitchFamily="18" charset="0"/>
                        </a:rPr>
                        <m:t>exp</m:t>
                      </m:r>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b="1" i="1">
                              <a:latin typeface="Cambria Math" panose="02040503050406030204" pitchFamily="18" charset="0"/>
                            </a:rPr>
                            <m:t>𝒚</m:t>
                          </m:r>
                        </m:e>
                      </m:d>
                      <m:r>
                        <a:rPr lang="en-US" altLang="zh-CN" b="0" i="1" smtClean="0">
                          <a:latin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CFCD085B-6C92-45A6-9FDD-E05923470663}"/>
                  </a:ext>
                </a:extLst>
              </p:cNvPr>
              <p:cNvSpPr>
                <a:spLocks noRot="1" noChangeAspect="1" noMove="1" noResize="1" noEditPoints="1" noAdjustHandles="1" noChangeArrowheads="1" noChangeShapeType="1" noTextEdit="1"/>
              </p:cNvSpPr>
              <p:nvPr/>
            </p:nvSpPr>
            <p:spPr>
              <a:xfrm>
                <a:off x="5341569" y="5774270"/>
                <a:ext cx="2835520" cy="610936"/>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630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有向图 </a:t>
            </a:r>
            <a:r>
              <a:rPr lang="en-US" altLang="zh-CN" dirty="0"/>
              <a:t>vs.</a:t>
            </a:r>
            <a:r>
              <a:rPr lang="zh-CN" altLang="en-US" dirty="0"/>
              <a:t> 无向图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7513583E-341A-47AD-A608-BA73E7A42A50}"/>
                  </a:ext>
                </a:extLst>
              </p:cNvPr>
              <p:cNvSpPr txBox="1">
                <a:spLocks/>
              </p:cNvSpPr>
              <p:nvPr/>
            </p:nvSpPr>
            <p:spPr>
              <a:xfrm>
                <a:off x="595169" y="3755314"/>
                <a:ext cx="7953661" cy="27739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将有向图转换成无向图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oMath>
                  </m:oMathPara>
                </a14:m>
                <a:endParaRPr lang="zh-CN" altLang="zh-CN" dirty="0"/>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𝑍</m:t>
                          </m:r>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1,2,3,4</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m:t>
                      </m:r>
                    </m:oMath>
                  </m:oMathPara>
                </a14:m>
                <a:endParaRPr lang="zh-CN" altLang="zh-CN" dirty="0"/>
              </a:p>
              <a:p>
                <a:pPr lvl="1">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7513583E-341A-47AD-A608-BA73E7A42A50}"/>
                  </a:ext>
                </a:extLst>
              </p:cNvPr>
              <p:cNvSpPr txBox="1">
                <a:spLocks noRot="1" noChangeAspect="1" noMove="1" noResize="1" noEditPoints="1" noAdjustHandles="1" noChangeArrowheads="1" noChangeShapeType="1" noTextEdit="1"/>
              </p:cNvSpPr>
              <p:nvPr/>
            </p:nvSpPr>
            <p:spPr>
              <a:xfrm>
                <a:off x="595169" y="3755314"/>
                <a:ext cx="7953661" cy="2773907"/>
              </a:xfrm>
              <a:prstGeom prst="rect">
                <a:avLst/>
              </a:prstGeom>
              <a:blipFill>
                <a:blip r:embed="rId5"/>
                <a:stretch>
                  <a:fillRect l="-46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8825E71-1286-4A3C-8744-90B2FB8EE6C8}"/>
              </a:ext>
            </a:extLst>
          </p:cNvPr>
          <p:cNvPicPr>
            <a:picLocks noChangeAspect="1"/>
          </p:cNvPicPr>
          <p:nvPr/>
        </p:nvPicPr>
        <p:blipFill>
          <a:blip r:embed="rId6"/>
          <a:stretch>
            <a:fillRect/>
          </a:stretch>
        </p:blipFill>
        <p:spPr>
          <a:xfrm>
            <a:off x="1800225" y="1400175"/>
            <a:ext cx="5353050" cy="2171809"/>
          </a:xfrm>
          <a:prstGeom prst="rect">
            <a:avLst/>
          </a:prstGeom>
        </p:spPr>
      </p:pic>
      <p:sp>
        <p:nvSpPr>
          <p:cNvPr id="10" name="矩形 9">
            <a:extLst>
              <a:ext uri="{FF2B5EF4-FFF2-40B4-BE49-F238E27FC236}">
                <a16:creationId xmlns:a16="http://schemas.microsoft.com/office/drawing/2014/main" id="{AF24325B-7DEE-4544-8243-CB5FF5E005A8}"/>
              </a:ext>
            </a:extLst>
          </p:cNvPr>
          <p:cNvSpPr/>
          <p:nvPr/>
        </p:nvSpPr>
        <p:spPr>
          <a:xfrm>
            <a:off x="4750699" y="5929266"/>
            <a:ext cx="2927404"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oralization：父节点联姻</a:t>
            </a:r>
          </a:p>
        </p:txBody>
      </p:sp>
      <p:sp>
        <p:nvSpPr>
          <p:cNvPr id="7" name="矩形 6">
            <a:extLst>
              <a:ext uri="{FF2B5EF4-FFF2-40B4-BE49-F238E27FC236}">
                <a16:creationId xmlns:a16="http://schemas.microsoft.com/office/drawing/2014/main" id="{9F057E82-0BC3-4071-959F-2DFBFBDDDBD5}"/>
              </a:ext>
            </a:extLst>
          </p:cNvPr>
          <p:cNvSpPr/>
          <p:nvPr/>
        </p:nvSpPr>
        <p:spPr>
          <a:xfrm>
            <a:off x="5369128" y="1400175"/>
            <a:ext cx="1269899" cy="307777"/>
          </a:xfrm>
          <a:prstGeom prst="rect">
            <a:avLst/>
          </a:prstGeom>
        </p:spPr>
        <p:txBody>
          <a:bodyPr wrap="none">
            <a:spAutoFit/>
          </a:bodyPr>
          <a:lstStyle/>
          <a:p>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oralization</a:t>
            </a:r>
          </a:p>
        </p:txBody>
      </p:sp>
    </p:spTree>
    <p:extLst>
      <p:ext uri="{BB962C8B-B14F-4D97-AF65-F5344CB8AC3E}">
        <p14:creationId xmlns:p14="http://schemas.microsoft.com/office/powerpoint/2010/main" val="1606635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有向图 </a:t>
            </a:r>
            <a:r>
              <a:rPr lang="en-US" altLang="zh-CN" dirty="0"/>
              <a:t>vs.</a:t>
            </a:r>
            <a:r>
              <a:rPr lang="zh-CN" altLang="en-US" dirty="0"/>
              <a:t> 无向图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5"/>
            <a:ext cx="7953661" cy="19971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尽管每个有向图都可以转换为无向图</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一种强制解决方案是使用全连接的无向图</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有向图和无向图可以表达不同的条件独立属性</a:t>
            </a:r>
          </a:p>
        </p:txBody>
      </p:sp>
      <p:pic>
        <p:nvPicPr>
          <p:cNvPr id="7" name="图片 6">
            <a:extLst>
              <a:ext uri="{FF2B5EF4-FFF2-40B4-BE49-F238E27FC236}">
                <a16:creationId xmlns:a16="http://schemas.microsoft.com/office/drawing/2014/main" id="{BE499E35-C0AB-4D06-8D32-0446F83E6787}"/>
              </a:ext>
            </a:extLst>
          </p:cNvPr>
          <p:cNvPicPr>
            <a:picLocks noChangeAspect="1"/>
          </p:cNvPicPr>
          <p:nvPr/>
        </p:nvPicPr>
        <p:blipFill>
          <a:blip r:embed="rId3"/>
          <a:stretch>
            <a:fillRect/>
          </a:stretch>
        </p:blipFill>
        <p:spPr>
          <a:xfrm>
            <a:off x="3328232" y="3310206"/>
            <a:ext cx="2670603" cy="2191149"/>
          </a:xfrm>
          <a:prstGeom prst="rect">
            <a:avLst/>
          </a:prstGeom>
        </p:spPr>
      </p:pic>
      <p:sp>
        <p:nvSpPr>
          <p:cNvPr id="3" name="矩形 2">
            <a:extLst>
              <a:ext uri="{FF2B5EF4-FFF2-40B4-BE49-F238E27FC236}">
                <a16:creationId xmlns:a16="http://schemas.microsoft.com/office/drawing/2014/main" id="{92AD1E2D-4209-4084-A756-BADEAD2A717F}"/>
              </a:ext>
            </a:extLst>
          </p:cNvPr>
          <p:cNvSpPr/>
          <p:nvPr/>
        </p:nvSpPr>
        <p:spPr>
          <a:xfrm>
            <a:off x="2809175" y="5655689"/>
            <a:ext cx="3883048" cy="584775"/>
          </a:xfrm>
          <a:prstGeom prst="rect">
            <a:avLst/>
          </a:prstGeom>
        </p:spPr>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P：所有可能的分布</a:t>
            </a:r>
          </a:p>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 / U：可以由有向/无向图表示的分布</a:t>
            </a:r>
          </a:p>
        </p:txBody>
      </p:sp>
    </p:spTree>
    <p:extLst>
      <p:ext uri="{BB962C8B-B14F-4D97-AF65-F5344CB8AC3E}">
        <p14:creationId xmlns:p14="http://schemas.microsoft.com/office/powerpoint/2010/main" val="2537676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有向图 </a:t>
            </a:r>
            <a:r>
              <a:rPr lang="en-US" altLang="zh-CN" dirty="0"/>
              <a:t>vs.</a:t>
            </a:r>
            <a:r>
              <a:rPr lang="zh-CN" altLang="en-US" dirty="0"/>
              <a:t> 无向图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p:pic>
        <p:nvPicPr>
          <p:cNvPr id="7" name="图片 6">
            <a:extLst>
              <a:ext uri="{FF2B5EF4-FFF2-40B4-BE49-F238E27FC236}">
                <a16:creationId xmlns:a16="http://schemas.microsoft.com/office/drawing/2014/main" id="{BED3A66A-0279-44AA-82AE-71E19BD54A6E}"/>
              </a:ext>
            </a:extLst>
          </p:cNvPr>
          <p:cNvPicPr>
            <a:picLocks noChangeAspect="1"/>
          </p:cNvPicPr>
          <p:nvPr/>
        </p:nvPicPr>
        <p:blipFill>
          <a:blip r:embed="rId3"/>
          <a:stretch>
            <a:fillRect/>
          </a:stretch>
        </p:blipFill>
        <p:spPr>
          <a:xfrm>
            <a:off x="933450" y="1580585"/>
            <a:ext cx="2809875" cy="1781741"/>
          </a:xfrm>
          <a:prstGeom prst="rect">
            <a:avLst/>
          </a:prstGeom>
        </p:spPr>
      </p:pic>
      <p:pic>
        <p:nvPicPr>
          <p:cNvPr id="9" name="图片 8">
            <a:extLst>
              <a:ext uri="{FF2B5EF4-FFF2-40B4-BE49-F238E27FC236}">
                <a16:creationId xmlns:a16="http://schemas.microsoft.com/office/drawing/2014/main" id="{C0CDB609-6ABA-44DE-A73F-CAC562FC7D3F}"/>
              </a:ext>
            </a:extLst>
          </p:cNvPr>
          <p:cNvPicPr>
            <a:picLocks noChangeAspect="1"/>
          </p:cNvPicPr>
          <p:nvPr/>
        </p:nvPicPr>
        <p:blipFill>
          <a:blip r:embed="rId4"/>
          <a:stretch>
            <a:fillRect/>
          </a:stretch>
        </p:blipFill>
        <p:spPr>
          <a:xfrm>
            <a:off x="5495924" y="1228725"/>
            <a:ext cx="2143125" cy="2279196"/>
          </a:xfrm>
          <a:prstGeom prst="rect">
            <a:avLst/>
          </a:prstGeom>
        </p:spPr>
      </p:pic>
      <p:sp>
        <p:nvSpPr>
          <p:cNvPr id="3" name="矩形 2">
            <a:extLst>
              <a:ext uri="{FF2B5EF4-FFF2-40B4-BE49-F238E27FC236}">
                <a16:creationId xmlns:a16="http://schemas.microsoft.com/office/drawing/2014/main" id="{3AA1FCFB-BB8B-44CF-BD8A-E7E9F74DE940}"/>
              </a:ext>
            </a:extLst>
          </p:cNvPr>
          <p:cNvSpPr/>
          <p:nvPr/>
        </p:nvSpPr>
        <p:spPr>
          <a:xfrm>
            <a:off x="933449" y="3707946"/>
            <a:ext cx="3226119" cy="1704954"/>
          </a:xfrm>
          <a:prstGeom prst="rect">
            <a:avLst/>
          </a:prstGeom>
        </p:spPr>
        <p:txBody>
          <a:bodyPr wrap="square">
            <a:spAutoFit/>
          </a:body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一个有向图，其条件独立属性不能用同样三个变量组成的无向图表示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indent="-285750">
              <a:lnSpc>
                <a:spcPct val="150000"/>
              </a:lnSpc>
              <a:buClr>
                <a:schemeClr val="accent1"/>
              </a:buClr>
              <a:buFont typeface="Arial" panose="020B0604020202020204" pitchFamily="34" charset="0"/>
              <a:buChar char="•"/>
            </a:pPr>
            <a:r>
              <a:rPr lang="zh-CN" altLang="en-US" dirty="0"/>
              <a:t>有向图</a:t>
            </a:r>
          </a:p>
        </p:txBody>
      </p:sp>
      <p:pic>
        <p:nvPicPr>
          <p:cNvPr id="11" name="图片 10">
            <a:extLst>
              <a:ext uri="{FF2B5EF4-FFF2-40B4-BE49-F238E27FC236}">
                <a16:creationId xmlns:a16="http://schemas.microsoft.com/office/drawing/2014/main" id="{155BE5A7-8ABE-4D5C-9D53-A71D582ED3FB}"/>
              </a:ext>
            </a:extLst>
          </p:cNvPr>
          <p:cNvPicPr>
            <a:picLocks noChangeAspect="1"/>
          </p:cNvPicPr>
          <p:nvPr/>
        </p:nvPicPr>
        <p:blipFill>
          <a:blip r:embed="rId5"/>
          <a:stretch>
            <a:fillRect/>
          </a:stretch>
        </p:blipFill>
        <p:spPr>
          <a:xfrm>
            <a:off x="1881188" y="5533100"/>
            <a:ext cx="1238250" cy="283029"/>
          </a:xfrm>
          <a:prstGeom prst="rect">
            <a:avLst/>
          </a:prstGeom>
        </p:spPr>
      </p:pic>
      <p:pic>
        <p:nvPicPr>
          <p:cNvPr id="12" name="图片 11">
            <a:extLst>
              <a:ext uri="{FF2B5EF4-FFF2-40B4-BE49-F238E27FC236}">
                <a16:creationId xmlns:a16="http://schemas.microsoft.com/office/drawing/2014/main" id="{DFFB1837-4775-4F80-AC04-FE67D89DCB52}"/>
              </a:ext>
            </a:extLst>
          </p:cNvPr>
          <p:cNvPicPr>
            <a:picLocks noChangeAspect="1"/>
          </p:cNvPicPr>
          <p:nvPr/>
        </p:nvPicPr>
        <p:blipFill>
          <a:blip r:embed="rId6"/>
          <a:stretch>
            <a:fillRect/>
          </a:stretch>
        </p:blipFill>
        <p:spPr>
          <a:xfrm>
            <a:off x="1881188" y="5957595"/>
            <a:ext cx="1220561" cy="300718"/>
          </a:xfrm>
          <a:prstGeom prst="rect">
            <a:avLst/>
          </a:prstGeom>
        </p:spPr>
      </p:pic>
      <p:sp>
        <p:nvSpPr>
          <p:cNvPr id="13" name="矩形 12">
            <a:extLst>
              <a:ext uri="{FF2B5EF4-FFF2-40B4-BE49-F238E27FC236}">
                <a16:creationId xmlns:a16="http://schemas.microsoft.com/office/drawing/2014/main" id="{8354D137-36CE-4784-B9A7-9D4093A188CC}"/>
              </a:ext>
            </a:extLst>
          </p:cNvPr>
          <p:cNvSpPr/>
          <p:nvPr/>
        </p:nvSpPr>
        <p:spPr>
          <a:xfrm>
            <a:off x="4984433" y="3707946"/>
            <a:ext cx="3226119" cy="1704954"/>
          </a:xfrm>
          <a:prstGeom prst="rect">
            <a:avLst/>
          </a:prstGeom>
        </p:spPr>
        <p:txBody>
          <a:bodyPr wrap="square">
            <a:spAutoFit/>
          </a:body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一个无向图，其条件独立属性不能用同样四个变量组成的有向图表示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indent="-285750">
              <a:lnSpc>
                <a:spcPct val="150000"/>
              </a:lnSpc>
              <a:buClr>
                <a:schemeClr val="accent1"/>
              </a:buClr>
              <a:buFont typeface="Arial" panose="020B0604020202020204" pitchFamily="34" charset="0"/>
              <a:buChar char="•"/>
            </a:pPr>
            <a:r>
              <a:rPr lang="zh-CN" altLang="en-US" dirty="0"/>
              <a:t>无向图</a:t>
            </a:r>
          </a:p>
        </p:txBody>
      </p:sp>
      <p:pic>
        <p:nvPicPr>
          <p:cNvPr id="14" name="图片 13">
            <a:extLst>
              <a:ext uri="{FF2B5EF4-FFF2-40B4-BE49-F238E27FC236}">
                <a16:creationId xmlns:a16="http://schemas.microsoft.com/office/drawing/2014/main" id="{CEF9356F-6899-47D8-95D6-6A549796C05C}"/>
              </a:ext>
            </a:extLst>
          </p:cNvPr>
          <p:cNvPicPr>
            <a:picLocks noChangeAspect="1"/>
          </p:cNvPicPr>
          <p:nvPr/>
        </p:nvPicPr>
        <p:blipFill>
          <a:blip r:embed="rId7"/>
          <a:stretch>
            <a:fillRect/>
          </a:stretch>
        </p:blipFill>
        <p:spPr>
          <a:xfrm>
            <a:off x="5025147" y="5494050"/>
            <a:ext cx="3144689" cy="284824"/>
          </a:xfrm>
          <a:prstGeom prst="rect">
            <a:avLst/>
          </a:prstGeom>
        </p:spPr>
      </p:pic>
      <p:pic>
        <p:nvPicPr>
          <p:cNvPr id="15" name="图片 14">
            <a:extLst>
              <a:ext uri="{FF2B5EF4-FFF2-40B4-BE49-F238E27FC236}">
                <a16:creationId xmlns:a16="http://schemas.microsoft.com/office/drawing/2014/main" id="{21C167EB-E109-47AB-B186-35552235F017}"/>
              </a:ext>
            </a:extLst>
          </p:cNvPr>
          <p:cNvPicPr>
            <a:picLocks noChangeAspect="1"/>
          </p:cNvPicPr>
          <p:nvPr/>
        </p:nvPicPr>
        <p:blipFill>
          <a:blip r:embed="rId8"/>
          <a:stretch>
            <a:fillRect/>
          </a:stretch>
        </p:blipFill>
        <p:spPr>
          <a:xfrm>
            <a:off x="5759292" y="5975445"/>
            <a:ext cx="1676398" cy="265019"/>
          </a:xfrm>
          <a:prstGeom prst="rect">
            <a:avLst/>
          </a:prstGeom>
        </p:spPr>
      </p:pic>
    </p:spTree>
    <p:extLst>
      <p:ext uri="{BB962C8B-B14F-4D97-AF65-F5344CB8AC3E}">
        <p14:creationId xmlns:p14="http://schemas.microsoft.com/office/powerpoint/2010/main" val="753842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链式模型推断</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731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数据科学</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6</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1824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数学上</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980333"/>
                <a:ext cx="7660046" cy="11014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找到联合数据分布</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找到条件分布</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1980333"/>
                <a:ext cx="7660046" cy="1101449"/>
              </a:xfrm>
              <a:prstGeom prst="rect">
                <a:avLst/>
              </a:prstGeom>
              <a:blipFill>
                <a:blip r:embed="rId4"/>
                <a:stretch>
                  <a:fillRect l="-477" t="-2762"/>
                </a:stretch>
              </a:blipFill>
            </p:spPr>
            <p:txBody>
              <a:bodyPr/>
              <a:lstStyle/>
              <a:p>
                <a:r>
                  <a:rPr lang="zh-CN" altLang="en-US">
                    <a:noFill/>
                  </a:rPr>
                  <a:t> </a:t>
                </a:r>
              </a:p>
            </p:txBody>
          </p:sp>
        </mc:Fallback>
      </mc:AlternateContent>
      <p:sp>
        <p:nvSpPr>
          <p:cNvPr id="9" name="文本占位符 3">
            <a:extLst>
              <a:ext uri="{FF2B5EF4-FFF2-40B4-BE49-F238E27FC236}">
                <a16:creationId xmlns:a16="http://schemas.microsoft.com/office/drawing/2014/main" id="{B9942CD5-FCDC-464B-BC55-FB35AF722989}"/>
              </a:ext>
            </a:extLst>
          </p:cNvPr>
          <p:cNvSpPr txBox="1">
            <a:spLocks/>
          </p:cNvSpPr>
          <p:nvPr/>
        </p:nvSpPr>
        <p:spPr>
          <a:xfrm>
            <a:off x="502444" y="3199411"/>
            <a:ext cx="1402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高斯分布</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A5207DE6-9ACE-4C0F-8D8C-6DAFF325D058}"/>
                  </a:ext>
                </a:extLst>
              </p:cNvPr>
              <p:cNvSpPr txBox="1">
                <a:spLocks/>
              </p:cNvSpPr>
              <p:nvPr/>
            </p:nvSpPr>
            <p:spPr>
              <a:xfrm>
                <a:off x="502442" y="3894455"/>
                <a:ext cx="3866358" cy="24223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多元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sSup>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p>
                              </m:s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sup>
                          </m:sSup>
                        </m:num>
                        <m:den>
                          <m:rad>
                            <m:radPr>
                              <m:deg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rad>
                        </m:den>
                      </m:f>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一元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ad>
                            <m:radPr>
                              <m:degHide m:val="on"/>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𝜋</m:t>
                              </m:r>
                              <m:sSup>
                                <m:sSup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e>
                          </m:rad>
                        </m:den>
                      </m:f>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den>
                          </m:f>
                        </m:sup>
                      </m:sSup>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a:extLst>
                  <a:ext uri="{FF2B5EF4-FFF2-40B4-BE49-F238E27FC236}">
                    <a16:creationId xmlns:a16="http://schemas.microsoft.com/office/drawing/2014/main" id="{A5207DE6-9ACE-4C0F-8D8C-6DAFF325D058}"/>
                  </a:ext>
                </a:extLst>
              </p:cNvPr>
              <p:cNvSpPr txBox="1">
                <a:spLocks noRot="1" noChangeAspect="1" noMove="1" noResize="1" noEditPoints="1" noAdjustHandles="1" noChangeArrowheads="1" noChangeShapeType="1" noTextEdit="1"/>
              </p:cNvSpPr>
              <p:nvPr/>
            </p:nvSpPr>
            <p:spPr>
              <a:xfrm>
                <a:off x="502442" y="3894455"/>
                <a:ext cx="3866358" cy="2422331"/>
              </a:xfrm>
              <a:prstGeom prst="rect">
                <a:avLst/>
              </a:prstGeom>
              <a:blipFill>
                <a:blip r:embed="rId5"/>
                <a:stretch>
                  <a:fillRect l="-945" t="-1511"/>
                </a:stretch>
              </a:blipFill>
            </p:spPr>
            <p:txBody>
              <a:bodyPr/>
              <a:lstStyle/>
              <a:p>
                <a:r>
                  <a:rPr lang="en-US">
                    <a:noFill/>
                  </a:rPr>
                  <a:t> </a:t>
                </a:r>
              </a:p>
            </p:txBody>
          </p:sp>
        </mc:Fallback>
      </mc:AlternateContent>
      <p:pic>
        <p:nvPicPr>
          <p:cNvPr id="8" name="Picture 2" descr="http://d29qn7q9z0j1p6.cloudfront.net/content/roypta/371/1984/20110550/F2.large.jpg">
            <a:extLst>
              <a:ext uri="{FF2B5EF4-FFF2-40B4-BE49-F238E27FC236}">
                <a16:creationId xmlns:a16="http://schemas.microsoft.com/office/drawing/2014/main" id="{FF4500E1-443F-49FD-995B-E7D6C12F65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1469200"/>
            <a:ext cx="4336297" cy="347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62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变量推断和参数估计</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9" y="1598807"/>
                <a:ext cx="4652261" cy="43447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随机变量推断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根据先前和观察到的数据推断随机变量的后验分布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2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oMath>
                  </m:oMathPara>
                </a14:m>
                <a:endParaRPr lang="en-US" altLang="zh-CN" dirty="0"/>
              </a:p>
              <a:p>
                <a:pPr marL="457200" lvl="1" indent="0">
                  <a:lnSpc>
                    <a:spcPct val="120000"/>
                  </a:lnSpc>
                  <a:buNone/>
                </a:pPr>
                <a:endParaRPr lang="en-US" altLang="zh-CN" dirty="0"/>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参数估计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找到目标函数的最佳参数值，例如最小损失或最大似然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20000"/>
                  </a:lnSpc>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𝜃</m:t>
                          </m:r>
                        </m:e>
                      </m:acc>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𝜃</m:t>
                          </m:r>
                        </m:lim>
                      </m:limLow>
                      <m:r>
                        <a:rPr lang="zh-CN" altLang="en-US">
                          <a:latin typeface="Cambria Math" panose="02040503050406030204" pitchFamily="18" charset="0"/>
                        </a:rPr>
                        <m:t>ℒ</m:t>
                      </m:r>
                      <m:r>
                        <a:rPr lang="zh-CN" altLang="en-US">
                          <a:latin typeface="Cambria Math" panose="02040503050406030204" pitchFamily="18" charset="0"/>
                        </a:rPr>
                        <m:t>(</m:t>
                      </m:r>
                      <m:r>
                        <a:rPr lang="zh-CN" altLang="en-US" i="1">
                          <a:latin typeface="Cambria Math" panose="02040503050406030204" pitchFamily="18" charset="0"/>
                        </a:rPr>
                        <m:t>𝐷</m:t>
                      </m:r>
                      <m:r>
                        <a:rPr lang="zh-CN" altLang="en-US">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9" y="1598807"/>
                <a:ext cx="4652261" cy="4344793"/>
              </a:xfrm>
              <a:prstGeom prst="rect">
                <a:avLst/>
              </a:prstGeom>
              <a:blipFill>
                <a:blip r:embed="rId6"/>
                <a:stretch>
                  <a:fillRect l="-786"/>
                </a:stretch>
              </a:blipFill>
            </p:spPr>
            <p:txBody>
              <a:bodyPr/>
              <a:lstStyle/>
              <a:p>
                <a:r>
                  <a:rPr lang="en-US">
                    <a:noFill/>
                  </a:rPr>
                  <a:t> </a:t>
                </a:r>
              </a:p>
            </p:txBody>
          </p:sp>
        </mc:Fallback>
      </mc:AlternateContent>
      <p:pic>
        <p:nvPicPr>
          <p:cNvPr id="8" name="图片 7">
            <a:extLst>
              <a:ext uri="{FF2B5EF4-FFF2-40B4-BE49-F238E27FC236}">
                <a16:creationId xmlns:a16="http://schemas.microsoft.com/office/drawing/2014/main" id="{658669D7-5000-4FD2-8E96-F70311C79DDE}"/>
              </a:ext>
            </a:extLst>
          </p:cNvPr>
          <p:cNvPicPr>
            <a:picLocks noChangeAspect="1"/>
          </p:cNvPicPr>
          <p:nvPr/>
        </p:nvPicPr>
        <p:blipFill>
          <a:blip r:embed="rId7"/>
          <a:stretch>
            <a:fillRect/>
          </a:stretch>
        </p:blipFill>
        <p:spPr>
          <a:xfrm>
            <a:off x="6002271" y="3805227"/>
            <a:ext cx="2633243" cy="2273684"/>
          </a:xfrm>
          <a:prstGeom prst="rect">
            <a:avLst/>
          </a:prstGeom>
        </p:spPr>
      </p:pic>
      <p:grpSp>
        <p:nvGrpSpPr>
          <p:cNvPr id="10" name="组合 9">
            <a:extLst>
              <a:ext uri="{FF2B5EF4-FFF2-40B4-BE49-F238E27FC236}">
                <a16:creationId xmlns:a16="http://schemas.microsoft.com/office/drawing/2014/main" id="{4B408EB5-7FC4-4351-BA95-36AE765CFDEF}"/>
              </a:ext>
            </a:extLst>
          </p:cNvPr>
          <p:cNvGrpSpPr/>
          <p:nvPr/>
        </p:nvGrpSpPr>
        <p:grpSpPr>
          <a:xfrm>
            <a:off x="5901679" y="1737860"/>
            <a:ext cx="2733835" cy="1409019"/>
            <a:chOff x="238735" y="3500791"/>
            <a:chExt cx="5488105" cy="2828571"/>
          </a:xfrm>
        </p:grpSpPr>
        <p:pic>
          <p:nvPicPr>
            <p:cNvPr id="11" name="图片 10">
              <a:extLst>
                <a:ext uri="{FF2B5EF4-FFF2-40B4-BE49-F238E27FC236}">
                  <a16:creationId xmlns:a16="http://schemas.microsoft.com/office/drawing/2014/main" id="{96531B2B-BF9A-45C9-8356-61B24C3ED215}"/>
                </a:ext>
              </a:extLst>
            </p:cNvPr>
            <p:cNvPicPr>
              <a:picLocks noChangeAspect="1"/>
            </p:cNvPicPr>
            <p:nvPr/>
          </p:nvPicPr>
          <p:blipFill>
            <a:blip r:embed="rId8"/>
            <a:stretch>
              <a:fillRect/>
            </a:stretch>
          </p:blipFill>
          <p:spPr>
            <a:xfrm>
              <a:off x="238735" y="3500791"/>
              <a:ext cx="5409524" cy="2828571"/>
            </a:xfrm>
            <a:prstGeom prst="rect">
              <a:avLst/>
            </a:prstGeom>
          </p:spPr>
        </p:pic>
        <p:graphicFrame>
          <p:nvGraphicFramePr>
            <p:cNvPr id="12" name="对象 11">
              <a:extLst>
                <a:ext uri="{FF2B5EF4-FFF2-40B4-BE49-F238E27FC236}">
                  <a16:creationId xmlns:a16="http://schemas.microsoft.com/office/drawing/2014/main" id="{FDF1BD04-089B-4F9D-A38F-E09F642668BA}"/>
                </a:ext>
              </a:extLst>
            </p:cNvPr>
            <p:cNvGraphicFramePr>
              <a:graphicFrameLocks noChangeAspect="1"/>
            </p:cNvGraphicFramePr>
            <p:nvPr/>
          </p:nvGraphicFramePr>
          <p:xfrm>
            <a:off x="5569677" y="5422674"/>
            <a:ext cx="157163" cy="301625"/>
          </p:xfrm>
          <a:graphic>
            <a:graphicData uri="http://schemas.openxmlformats.org/presentationml/2006/ole">
              <mc:AlternateContent xmlns:mc="http://schemas.openxmlformats.org/markup-compatibility/2006">
                <mc:Choice xmlns:v="urn:schemas-microsoft-com:vml" Requires="v">
                  <p:oleObj name="Formula" r:id="rId9" imgW="79200" imgH="152280" progId="Equation.Ribbit">
                    <p:embed/>
                  </p:oleObj>
                </mc:Choice>
                <mc:Fallback>
                  <p:oleObj name="Formula" r:id="rId9" imgW="79200" imgH="152280" progId="Equation.Ribbit">
                    <p:embed/>
                    <p:pic>
                      <p:nvPicPr>
                        <p:cNvPr id="12" name="对象 11">
                          <a:extLst>
                            <a:ext uri="{FF2B5EF4-FFF2-40B4-BE49-F238E27FC236}">
                              <a16:creationId xmlns:a16="http://schemas.microsoft.com/office/drawing/2014/main" id="{FDF1BD04-089B-4F9D-A38F-E09F642668BA}"/>
                            </a:ext>
                          </a:extLst>
                        </p:cNvPr>
                        <p:cNvPicPr/>
                        <p:nvPr/>
                      </p:nvPicPr>
                      <p:blipFill>
                        <a:blip r:embed="rId10"/>
                        <a:stretch>
                          <a:fillRect/>
                        </a:stretch>
                      </p:blipFill>
                      <p:spPr>
                        <a:xfrm>
                          <a:off x="5569677" y="5422674"/>
                          <a:ext cx="157163" cy="301625"/>
                        </a:xfrm>
                        <a:prstGeom prst="rect">
                          <a:avLst/>
                        </a:prstGeom>
                      </p:spPr>
                    </p:pic>
                  </p:oleObj>
                </mc:Fallback>
              </mc:AlternateContent>
            </a:graphicData>
          </a:graphic>
        </p:graphicFrame>
      </p:grpSp>
      <p:sp>
        <p:nvSpPr>
          <p:cNvPr id="13" name="页脚占位符 1">
            <a:extLst>
              <a:ext uri="{FF2B5EF4-FFF2-40B4-BE49-F238E27FC236}">
                <a16:creationId xmlns:a16="http://schemas.microsoft.com/office/drawing/2014/main" id="{EAC02C6E-C8AA-4351-A987-B25A9CFE6ADB}"/>
              </a:ext>
            </a:extLst>
          </p:cNvPr>
          <p:cNvSpPr>
            <a:spLocks noGrp="1"/>
          </p:cNvSpPr>
          <p:nvPr>
            <p:ph type="ftr" sz="quarter" idx="11"/>
          </p:nvPr>
        </p:nvSpPr>
        <p:spPr>
          <a:xfrm>
            <a:off x="502443" y="6240464"/>
            <a:ext cx="6122475" cy="206381"/>
          </a:xfrm>
        </p:spPr>
        <p:txBody>
          <a:bodyPr/>
          <a:lstStyle/>
          <a:p>
            <a:r>
              <a:rPr lang="en-US" altLang="zh-CN" dirty="0" err="1"/>
              <a:t>Tzikas</a:t>
            </a:r>
            <a:r>
              <a:rPr lang="en-US" altLang="zh-CN" dirty="0"/>
              <a:t>, Dimitris G., </a:t>
            </a:r>
            <a:r>
              <a:rPr lang="en-US" altLang="zh-CN" dirty="0" err="1"/>
              <a:t>Aristidis</a:t>
            </a:r>
            <a:r>
              <a:rPr lang="en-US" altLang="zh-CN" dirty="0"/>
              <a:t> C. </a:t>
            </a:r>
            <a:r>
              <a:rPr lang="en-US" altLang="zh-CN" dirty="0" err="1"/>
              <a:t>Likas</a:t>
            </a:r>
            <a:r>
              <a:rPr lang="en-US" altLang="zh-CN" dirty="0"/>
              <a:t>, and Nikolaos P. </a:t>
            </a:r>
            <a:r>
              <a:rPr lang="en-US" altLang="zh-CN" dirty="0" err="1"/>
              <a:t>Galatsanos</a:t>
            </a:r>
            <a:r>
              <a:rPr lang="en-US" altLang="zh-CN" dirty="0"/>
              <a:t>. "The variational approximation for Bayesian inference." IEEE Signal Processing Magazine 25.6 (2008): 131-146.</a:t>
            </a:r>
          </a:p>
        </p:txBody>
      </p:sp>
    </p:spTree>
    <p:extLst>
      <p:ext uri="{BB962C8B-B14F-4D97-AF65-F5344CB8AC3E}">
        <p14:creationId xmlns:p14="http://schemas.microsoft.com/office/powerpoint/2010/main" val="2033346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推断的基本案例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3236259"/>
                <a:ext cx="7126521" cy="33259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两个随机变量的联合分布</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dirty="0"/>
              </a:p>
              <a:p>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的边缘分布</a:t>
                </a:r>
                <a:endParaRPr lang="en-US" altLang="zh-CN" i="1" dirty="0">
                  <a:latin typeface="Cambria Math" panose="02040503050406030204" pitchFamily="18" charset="0"/>
                </a:endParaRPr>
              </a:p>
              <a:p>
                <a:pPr marL="457200" lvl="1" indent="0">
                  <a:lnSpc>
                    <a:spcPct val="150000"/>
                  </a:lnSpc>
                  <a:buNone/>
                </a:pPr>
                <a:r>
                  <a:rPr lang="en-US" altLang="zh-CN" dirty="0"/>
                  <a:t>                           </a:t>
                </a:r>
                <a14:m>
                  <m:oMath xmlns:m="http://schemas.openxmlformats.org/officeDocument/2006/math">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sub>
                      <m:sup/>
                      <m:e>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e>
                    </m:nary>
                  </m:oMath>
                </a14:m>
                <a:endParaRPr lang="zh-CN"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逆条件分布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den>
                      </m:f>
                    </m:oMath>
                  </m:oMathPara>
                </a14:m>
                <a:endParaRPr lang="zh-CN" altLang="zh-CN" dirty="0"/>
              </a:p>
              <a:p>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3236259"/>
                <a:ext cx="7126521" cy="3325905"/>
              </a:xfrm>
              <a:prstGeom prst="rect">
                <a:avLst/>
              </a:prstGeom>
              <a:blipFill>
                <a:blip r:embed="rId5"/>
                <a:stretch>
                  <a:fillRect l="-513" t="-1101"/>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1EB314D7-F93E-46CC-BE91-FE1AF0386F18}"/>
              </a:ext>
            </a:extLst>
          </p:cNvPr>
          <p:cNvPicPr>
            <a:picLocks noChangeAspect="1"/>
          </p:cNvPicPr>
          <p:nvPr/>
        </p:nvPicPr>
        <p:blipFill>
          <a:blip r:embed="rId6"/>
          <a:stretch>
            <a:fillRect/>
          </a:stretch>
        </p:blipFill>
        <p:spPr>
          <a:xfrm>
            <a:off x="2881176" y="1432571"/>
            <a:ext cx="3110321" cy="1530158"/>
          </a:xfrm>
          <a:prstGeom prst="rect">
            <a:avLst/>
          </a:prstGeom>
        </p:spPr>
      </p:pic>
    </p:spTree>
    <p:extLst>
      <p:ext uri="{BB962C8B-B14F-4D97-AF65-F5344CB8AC3E}">
        <p14:creationId xmlns:p14="http://schemas.microsoft.com/office/powerpoint/2010/main" val="2905332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在链上做推断</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62</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3370862"/>
                <a:ext cx="7741500" cy="33259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𝑍</m:t>
                          </m:r>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2,3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𝑁</m:t>
                          </m:r>
                          <m:r>
                            <a:rPr lang="en-US" altLang="zh-CN" i="1">
                              <a:latin typeface="Cambria Math" panose="02040503050406030204" pitchFamily="18" charset="0"/>
                            </a:rPr>
                            <m:t>−1,</m:t>
                          </m:r>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m:oMathPara>
                </a14:m>
                <a:endParaRPr lang="zh-CN"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离散变量设置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个节点表示各自具有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个状态的离散变量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每个势函数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𝑁</m:t>
                        </m:r>
                        <m:r>
                          <a:rPr lang="en-US" altLang="zh-CN" i="1">
                            <a:latin typeface="Cambria Math" panose="02040503050406030204" pitchFamily="18" charset="0"/>
                          </a:rPr>
                          <m:t>−1,</m:t>
                        </m:r>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包括一个</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状态表</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因此，联合分布具有</a:t>
                </a:r>
                <a14:m>
                  <m:oMath xmlns:m="http://schemas.openxmlformats.org/officeDocument/2006/math">
                    <m:d>
                      <m:d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e>
                    </m:d>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𝐾</m:t>
                        </m:r>
                      </m:e>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3370862"/>
                <a:ext cx="7741500" cy="3325905"/>
              </a:xfrm>
              <a:prstGeom prst="rect">
                <a:avLst/>
              </a:prstGeom>
              <a:blipFill>
                <a:blip r:embed="rId5"/>
                <a:stretch>
                  <a:fillRect l="-472" t="-109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F9E753D-7481-4EB4-BF7C-F24FA97BA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631" y="1578518"/>
            <a:ext cx="5730737" cy="1542422"/>
          </a:xfrm>
          <a:prstGeom prst="rect">
            <a:avLst/>
          </a:prstGeom>
        </p:spPr>
      </p:pic>
    </p:spTree>
    <p:extLst>
      <p:ext uri="{BB962C8B-B14F-4D97-AF65-F5344CB8AC3E}">
        <p14:creationId xmlns:p14="http://schemas.microsoft.com/office/powerpoint/2010/main" val="1337993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计算边缘分布</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34878"/>
                <a:ext cx="7619580" cy="311158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寻找边缘分布</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的推断问题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5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sSub>
                            <m:sSubPr>
                              <m:ctrlPr>
                                <a:rPr lang="en-US" altLang="zh-CN" b="1"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ub>
                        <m:sup/>
                        <m:e>
                          <m:r>
                            <a:rPr lang="en-US" altLang="zh-CN" i="1">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sSub>
                                <m:sSubPr>
                                  <m:ctrlPr>
                                    <a:rPr lang="en-US" altLang="zh-CN" b="1"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up/>
                            <m:e>
                              <m:nary>
                                <m:naryPr>
                                  <m:chr m:val="∑"/>
                                  <m:supHide m:val="on"/>
                                  <m:ctrlPr>
                                    <a:rPr lang="en-US" altLang="zh-CN" b="1" i="1">
                                      <a:latin typeface="Cambria Math" panose="02040503050406030204" pitchFamily="18" charset="0"/>
                                    </a:rPr>
                                  </m:ctrlPr>
                                </m:naryPr>
                                <m:sub>
                                  <m:sSub>
                                    <m:sSubPr>
                                      <m:ctrlPr>
                                        <a:rPr lang="en-US" altLang="zh-CN" b="1" i="1">
                                          <a:latin typeface="Cambria Math" panose="02040503050406030204" pitchFamily="18" charset="0"/>
                                        </a:rPr>
                                      </m:ctrlPr>
                                    </m:sSubPr>
                                    <m:e>
                                      <m:r>
                                        <a:rPr lang="en-US" altLang="zh-CN" b="0" i="1">
                                          <a:latin typeface="Cambria Math" panose="02040503050406030204" pitchFamily="18" charset="0"/>
                                        </a:rPr>
                                        <m:t>𝑥</m:t>
                                      </m:r>
                                    </m:e>
                                    <m:sub>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i="1">
                                          <a:latin typeface="Cambria Math" panose="02040503050406030204" pitchFamily="18" charset="0"/>
                                        </a:rPr>
                                        <m:t>1</m:t>
                                      </m:r>
                                    </m:sub>
                                  </m:sSub>
                                </m:sub>
                                <m:sup/>
                                <m:e>
                                  <m:r>
                                    <a:rPr lang="en-US" altLang="zh-CN" i="1">
                                      <a:latin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𝑁</m:t>
                                          </m:r>
                                        </m:sub>
                                      </m:sSub>
                                    </m:sub>
                                    <m:sup/>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e>
                                  </m:nary>
                                </m:e>
                              </m:nary>
                            </m:e>
                          </m:nary>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暴力求解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个值加和，会导致指数级复杂度</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𝐾</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一个高效的动态规划解决方案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利用条件独立性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434878"/>
                <a:ext cx="7619580" cy="3111588"/>
              </a:xfrm>
              <a:prstGeom prst="rect">
                <a:avLst/>
              </a:prstGeom>
              <a:blipFill>
                <a:blip r:embed="rId5"/>
                <a:stretch>
                  <a:fillRect l="-480" t="-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0C7DEDB-89BF-487F-8241-931302B93A00}"/>
                  </a:ext>
                </a:extLst>
              </p:cNvPr>
              <p:cNvSpPr/>
              <p:nvPr/>
            </p:nvSpPr>
            <p:spPr>
              <a:xfrm>
                <a:off x="1714460" y="4433532"/>
                <a:ext cx="5554134"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1,2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2,3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𝑁</m:t>
                          </m:r>
                          <m:r>
                            <a:rPr lang="zh-CN" altLang="en-US">
                              <a:latin typeface="Cambria Math" panose="02040503050406030204" pitchFamily="18" charset="0"/>
                            </a:rPr>
                            <m:t>−1,</m:t>
                          </m:r>
                          <m:r>
                            <a:rPr lang="zh-CN" altLang="en-US" i="1">
                              <a:latin typeface="Cambria Math" panose="02040503050406030204" pitchFamily="18" charset="0"/>
                            </a:rPr>
                            <m:t>𝑁</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70C7DEDB-89BF-487F-8241-931302B93A00}"/>
                  </a:ext>
                </a:extLst>
              </p:cNvPr>
              <p:cNvSpPr>
                <a:spLocks noRot="1" noChangeAspect="1" noMove="1" noResize="1" noEditPoints="1" noAdjustHandles="1" noChangeArrowheads="1" noChangeShapeType="1" noTextEdit="1"/>
              </p:cNvSpPr>
              <p:nvPr/>
            </p:nvSpPr>
            <p:spPr>
              <a:xfrm>
                <a:off x="1714460" y="4433532"/>
                <a:ext cx="5554134" cy="610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B245B9B-8B4D-40E0-A736-E373A9FC026D}"/>
                  </a:ext>
                </a:extLst>
              </p:cNvPr>
              <p:cNvSpPr/>
              <p:nvPr/>
            </p:nvSpPr>
            <p:spPr>
              <a:xfrm>
                <a:off x="2623099" y="5974322"/>
                <a:ext cx="3736857"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通用加乘算法 </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𝑎𝑏</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𝑎𝑐</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𝑏</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𝑐</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p>
            </p:txBody>
          </p:sp>
        </mc:Choice>
        <mc:Fallback xmlns="">
          <p:sp>
            <p:nvSpPr>
              <p:cNvPr id="14" name="矩形 13">
                <a:extLst>
                  <a:ext uri="{FF2B5EF4-FFF2-40B4-BE49-F238E27FC236}">
                    <a16:creationId xmlns:a16="http://schemas.microsoft.com/office/drawing/2014/main" id="{3B245B9B-8B4D-40E0-A736-E373A9FC026D}"/>
                  </a:ext>
                </a:extLst>
              </p:cNvPr>
              <p:cNvSpPr>
                <a:spLocks noRot="1" noChangeAspect="1" noMove="1" noResize="1" noEditPoints="1" noAdjustHandles="1" noChangeArrowheads="1" noChangeShapeType="1" noTextEdit="1"/>
              </p:cNvSpPr>
              <p:nvPr/>
            </p:nvSpPr>
            <p:spPr>
              <a:xfrm>
                <a:off x="2623099" y="5974322"/>
                <a:ext cx="3736857" cy="369332"/>
              </a:xfrm>
              <a:prstGeom prst="rect">
                <a:avLst/>
              </a:prstGeom>
              <a:blipFill>
                <a:blip r:embed="rId7"/>
                <a:stretch>
                  <a:fillRect l="-1305" t="-6557" b="-262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A11DAE3-35BE-4C8C-8310-C648C4B0C2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7014" y="5137507"/>
            <a:ext cx="5749026" cy="743776"/>
          </a:xfrm>
          <a:prstGeom prst="rect">
            <a:avLst/>
          </a:prstGeom>
        </p:spPr>
      </p:pic>
    </p:spTree>
    <p:extLst>
      <p:ext uri="{BB962C8B-B14F-4D97-AF65-F5344CB8AC3E}">
        <p14:creationId xmlns:p14="http://schemas.microsoft.com/office/powerpoint/2010/main" val="1492756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计算边缘分布的动态规划</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64</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3290594"/>
                <a:ext cx="7619580" cy="102834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条件独立性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只有势能函数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𝑁</m:t>
                        </m:r>
                        <m:r>
                          <a:rPr lang="en-US" altLang="zh-CN" i="1">
                            <a:latin typeface="Cambria Math" panose="02040503050406030204" pitchFamily="18" charset="0"/>
                          </a:rPr>
                          <m:t>−1,</m:t>
                        </m:r>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依赖于</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oMath>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3290594"/>
                <a:ext cx="7619580" cy="1028344"/>
              </a:xfrm>
              <a:prstGeom prst="rect">
                <a:avLst/>
              </a:prstGeom>
              <a:blipFill>
                <a:blip r:embed="rId5"/>
                <a:stretch>
                  <a:fillRect l="-480" t="-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0C7DEDB-89BF-487F-8241-931302B93A00}"/>
                  </a:ext>
                </a:extLst>
              </p:cNvPr>
              <p:cNvSpPr/>
              <p:nvPr/>
            </p:nvSpPr>
            <p:spPr>
              <a:xfrm>
                <a:off x="1794932" y="2547415"/>
                <a:ext cx="5554134"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1,2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2,3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𝑁</m:t>
                          </m:r>
                          <m:r>
                            <a:rPr lang="zh-CN" altLang="en-US">
                              <a:latin typeface="Cambria Math" panose="02040503050406030204" pitchFamily="18" charset="0"/>
                            </a:rPr>
                            <m:t>−1,</m:t>
                          </m:r>
                          <m:r>
                            <a:rPr lang="zh-CN" altLang="en-US" i="1">
                              <a:latin typeface="Cambria Math" panose="02040503050406030204" pitchFamily="18" charset="0"/>
                            </a:rPr>
                            <m:t>𝑁</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70C7DEDB-89BF-487F-8241-931302B93A00}"/>
                  </a:ext>
                </a:extLst>
              </p:cNvPr>
              <p:cNvSpPr>
                <a:spLocks noRot="1" noChangeAspect="1" noMove="1" noResize="1" noEditPoints="1" noAdjustHandles="1" noChangeArrowheads="1" noChangeShapeType="1" noTextEdit="1"/>
              </p:cNvSpPr>
              <p:nvPr/>
            </p:nvSpPr>
            <p:spPr>
              <a:xfrm>
                <a:off x="1794932" y="2547415"/>
                <a:ext cx="5554134" cy="610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B245B9B-8B4D-40E0-A736-E373A9FC026D}"/>
                  </a:ext>
                </a:extLst>
              </p:cNvPr>
              <p:cNvSpPr/>
              <p:nvPr/>
            </p:nvSpPr>
            <p:spPr>
              <a:xfrm>
                <a:off x="2623099" y="6285898"/>
                <a:ext cx="3736857"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通用加乘算法 </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𝑎𝑏</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𝑎𝑐</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𝑏</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𝑐</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p>
            </p:txBody>
          </p:sp>
        </mc:Choice>
        <mc:Fallback xmlns="">
          <p:sp>
            <p:nvSpPr>
              <p:cNvPr id="14" name="矩形 13">
                <a:extLst>
                  <a:ext uri="{FF2B5EF4-FFF2-40B4-BE49-F238E27FC236}">
                    <a16:creationId xmlns:a16="http://schemas.microsoft.com/office/drawing/2014/main" id="{3B245B9B-8B4D-40E0-A736-E373A9FC026D}"/>
                  </a:ext>
                </a:extLst>
              </p:cNvPr>
              <p:cNvSpPr>
                <a:spLocks noRot="1" noChangeAspect="1" noMove="1" noResize="1" noEditPoints="1" noAdjustHandles="1" noChangeArrowheads="1" noChangeShapeType="1" noTextEdit="1"/>
              </p:cNvSpPr>
              <p:nvPr/>
            </p:nvSpPr>
            <p:spPr>
              <a:xfrm>
                <a:off x="2623099" y="6285898"/>
                <a:ext cx="3736857" cy="369332"/>
              </a:xfrm>
              <a:prstGeom prst="rect">
                <a:avLst/>
              </a:prstGeom>
              <a:blipFill>
                <a:blip r:embed="rId7"/>
                <a:stretch>
                  <a:fillRect l="-1305" t="-655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BC05BE0-A9C4-4B71-96A8-C30B729EFE5E}"/>
                  </a:ext>
                </a:extLst>
              </p:cNvPr>
              <p:cNvSpPr/>
              <p:nvPr/>
            </p:nvSpPr>
            <p:spPr>
              <a:xfrm>
                <a:off x="764543" y="4159912"/>
                <a:ext cx="8100358" cy="2049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zh-CN" sz="1600" i="1" smtClean="0">
                              <a:latin typeface="Cambria Math" panose="02040503050406030204" pitchFamily="18" charset="0"/>
                            </a:rPr>
                          </m:ctrlPr>
                        </m:eqArrPr>
                        <m:e>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Sub>
                            </m:e>
                          </m:d>
                          <m:r>
                            <a:rPr lang="en-US" altLang="zh-CN" sz="1600" b="0" i="0" smtClean="0">
                              <a:latin typeface="Cambria Math" panose="02040503050406030204" pitchFamily="18" charset="0"/>
                            </a:rPr>
                            <m:t>&amp;</m:t>
                          </m:r>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a:latin typeface="Cambria Math" panose="02040503050406030204" pitchFamily="18" charset="0"/>
                                    </a:rPr>
                                    <m:t>1</m:t>
                                  </m:r>
                                </m:sub>
                              </m:sSub>
                            </m:sub>
                            <m:sup/>
                            <m:e>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i="1">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a:latin typeface="Cambria Math" panose="02040503050406030204" pitchFamily="18" charset="0"/>
                                            </a:rPr>
                                            <m:t>+1</m:t>
                                          </m:r>
                                        </m:sub>
                                      </m:sSub>
                                    </m:sub>
                                    <m:sup/>
                                    <m:e>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i="1">
                                                  <a:latin typeface="Cambria Math" panose="02040503050406030204" pitchFamily="18" charset="0"/>
                                                </a:rPr>
                                                <m:t>𝑁</m:t>
                                              </m:r>
                                            </m:sub>
                                          </m:sSub>
                                        </m:sub>
                                        <m:sup/>
                                        <m:e>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r>
                                                <m:rPr>
                                                  <m:sty m:val="p"/>
                                                </m:rPr>
                                                <a:rPr lang="en-US" altLang="zh-CN" sz="1600">
                                                  <a:latin typeface="Cambria Math" panose="02040503050406030204" pitchFamily="18" charset="0"/>
                                                </a:rPr>
                                                <m:t>x</m:t>
                                              </m:r>
                                            </m:e>
                                          </m:d>
                                        </m:e>
                                      </m:nary>
                                    </m:e>
                                  </m:nary>
                                </m:e>
                              </m:nary>
                            </m:e>
                          </m:nary>
                        </m:e>
                        <m:e>
                          <m:r>
                            <a:rPr lang="en-US" altLang="zh-CN" sz="1600" b="0" i="0" smtClean="0">
                              <a:latin typeface="Cambria Math" panose="02040503050406030204" pitchFamily="18" charset="0"/>
                            </a:rPr>
                            <m:t>&amp;</m:t>
                          </m:r>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i="1">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1,2</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e>
                                          </m:d>
                                        </m:e>
                                      </m:nary>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r>
                                            <a:rPr lang="en-US" altLang="zh-CN" sz="1600" i="1">
                                              <a:latin typeface="Cambria Math" panose="02040503050406030204" pitchFamily="18" charset="0"/>
                                            </a:rPr>
                                            <m:t>𝑁</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sub>
                                          </m:sSub>
                                        </m:e>
                                      </m:d>
                                    </m:e>
                                  </m:nary>
                                </m:e>
                              </m:nary>
                            </m:e>
                          </m:nary>
                        </m:e>
                        <m:e>
                          <m:r>
                            <a:rPr lang="en-US" altLang="zh-CN" sz="1600" b="0" i="1" smtClean="0">
                              <a:latin typeface="Cambria Math" panose="02040503050406030204" pitchFamily="18" charset="0"/>
                            </a:rPr>
                            <m:t>&amp; </m:t>
                          </m:r>
                          <m:r>
                            <a:rPr lang="en-US" altLang="zh-CN" sz="160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i="1">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1,2</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e>
                                          </m:d>
                                        </m:e>
                                      </m:nary>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𝑁</m:t>
                                          </m:r>
                                          <m:r>
                                            <a:rPr lang="en-US" altLang="zh-CN" sz="1600" i="1">
                                              <a:latin typeface="Cambria Math" panose="02040503050406030204" pitchFamily="18" charset="0"/>
                                            </a:rPr>
                                            <m:t>−2,</m:t>
                                          </m:r>
                                          <m:r>
                                            <a:rPr lang="en-US" altLang="zh-CN" sz="1600" i="1">
                                              <a:latin typeface="Cambria Math" panose="02040503050406030204" pitchFamily="18" charset="0"/>
                                            </a:rPr>
                                            <m:t>𝑁</m:t>
                                          </m:r>
                                          <m:r>
                                            <a:rPr lang="en-US" altLang="zh-CN" sz="1600" i="1">
                                              <a:latin typeface="Cambria Math" panose="02040503050406030204" pitchFamily="18" charset="0"/>
                                            </a:rPr>
                                            <m:t>−1</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sub>
                                          </m:sSub>
                                        </m:e>
                                      </m:d>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r>
                                                <a:rPr lang="en-US" altLang="zh-CN" sz="1600" i="1">
                                                  <a:latin typeface="Cambria Math" panose="02040503050406030204" pitchFamily="18" charset="0"/>
                                                </a:rPr>
                                                <m:t>𝑁</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𝑁</m:t>
                                                  </m:r>
                                                </m:sub>
                                              </m:sSub>
                                            </m:e>
                                          </m:d>
                                        </m:e>
                                      </m:nary>
                                    </m:e>
                                  </m:nary>
                                </m:e>
                              </m:nary>
                            </m:e>
                          </m:nary>
                        </m:e>
                      </m:eqArr>
                    </m:oMath>
                  </m:oMathPara>
                </a14:m>
                <a:endParaRPr lang="zh-CN" altLang="zh-CN" sz="1600" dirty="0"/>
              </a:p>
            </p:txBody>
          </p:sp>
        </mc:Choice>
        <mc:Fallback xmlns="">
          <p:sp>
            <p:nvSpPr>
              <p:cNvPr id="5" name="矩形 4">
                <a:extLst>
                  <a:ext uri="{FF2B5EF4-FFF2-40B4-BE49-F238E27FC236}">
                    <a16:creationId xmlns:a16="http://schemas.microsoft.com/office/drawing/2014/main" id="{ABC05BE0-A9C4-4B71-96A8-C30B729EFE5E}"/>
                  </a:ext>
                </a:extLst>
              </p:cNvPr>
              <p:cNvSpPr>
                <a:spLocks noRot="1" noChangeAspect="1" noMove="1" noResize="1" noEditPoints="1" noAdjustHandles="1" noChangeArrowheads="1" noChangeShapeType="1" noTextEdit="1"/>
              </p:cNvSpPr>
              <p:nvPr/>
            </p:nvSpPr>
            <p:spPr>
              <a:xfrm>
                <a:off x="764543" y="4159912"/>
                <a:ext cx="8100358" cy="2049792"/>
              </a:xfrm>
              <a:prstGeom prst="rect">
                <a:avLst/>
              </a:prstGeom>
              <a:blipFill>
                <a:blip r:embed="rId8"/>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AE9D397-79C3-43C5-8684-8BCE667CCF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7487" y="1671396"/>
            <a:ext cx="5749026" cy="743776"/>
          </a:xfrm>
          <a:prstGeom prst="rect">
            <a:avLst/>
          </a:prstGeom>
        </p:spPr>
      </p:pic>
    </p:spTree>
    <p:extLst>
      <p:ext uri="{BB962C8B-B14F-4D97-AF65-F5344CB8AC3E}">
        <p14:creationId xmlns:p14="http://schemas.microsoft.com/office/powerpoint/2010/main" val="247740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计算边缘分布的动态规划</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65</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3290594"/>
                <a:ext cx="7619580" cy="102834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条件独立性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只有势能</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1,2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oMath>
                </a14:m>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依赖于</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3290594"/>
                <a:ext cx="7619580" cy="1028344"/>
              </a:xfrm>
              <a:prstGeom prst="rect">
                <a:avLst/>
              </a:prstGeom>
              <a:blipFill>
                <a:blip r:embed="rId5"/>
                <a:stretch>
                  <a:fillRect l="-480" t="-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0C7DEDB-89BF-487F-8241-931302B93A00}"/>
                  </a:ext>
                </a:extLst>
              </p:cNvPr>
              <p:cNvSpPr/>
              <p:nvPr/>
            </p:nvSpPr>
            <p:spPr>
              <a:xfrm>
                <a:off x="1794932" y="2547415"/>
                <a:ext cx="5554134"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1,2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2,3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𝑁</m:t>
                          </m:r>
                          <m:r>
                            <a:rPr lang="zh-CN" altLang="en-US">
                              <a:latin typeface="Cambria Math" panose="02040503050406030204" pitchFamily="18" charset="0"/>
                            </a:rPr>
                            <m:t>−1,</m:t>
                          </m:r>
                          <m:r>
                            <a:rPr lang="zh-CN" altLang="en-US" i="1">
                              <a:latin typeface="Cambria Math" panose="02040503050406030204" pitchFamily="18" charset="0"/>
                            </a:rPr>
                            <m:t>𝑁</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70C7DEDB-89BF-487F-8241-931302B93A00}"/>
                  </a:ext>
                </a:extLst>
              </p:cNvPr>
              <p:cNvSpPr>
                <a:spLocks noRot="1" noChangeAspect="1" noMove="1" noResize="1" noEditPoints="1" noAdjustHandles="1" noChangeArrowheads="1" noChangeShapeType="1" noTextEdit="1"/>
              </p:cNvSpPr>
              <p:nvPr/>
            </p:nvSpPr>
            <p:spPr>
              <a:xfrm>
                <a:off x="1794932" y="2547415"/>
                <a:ext cx="5554134" cy="610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CE633EA-9E95-46B3-8425-3963EC594E03}"/>
                  </a:ext>
                </a:extLst>
              </p:cNvPr>
              <p:cNvSpPr/>
              <p:nvPr/>
            </p:nvSpPr>
            <p:spPr>
              <a:xfrm>
                <a:off x="334238" y="4161836"/>
                <a:ext cx="7875822" cy="20497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zh-CN" sz="1600" i="1" smtClean="0">
                              <a:latin typeface="Cambria Math" panose="02040503050406030204" pitchFamily="18" charset="0"/>
                            </a:rPr>
                          </m:ctrlPr>
                        </m:eqArrPr>
                        <m:e>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Sub>
                            </m:e>
                          </m:d>
                          <m:r>
                            <a:rPr lang="en-US" altLang="zh-CN" sz="1600" b="0" i="0" smtClean="0">
                              <a:latin typeface="Cambria Math" panose="02040503050406030204" pitchFamily="18" charset="0"/>
                            </a:rPr>
                            <m:t>&amp;</m:t>
                          </m:r>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a:latin typeface="Cambria Math" panose="02040503050406030204" pitchFamily="18" charset="0"/>
                                    </a:rPr>
                                    <m:t>1</m:t>
                                  </m:r>
                                </m:sub>
                              </m:sSub>
                            </m:sub>
                            <m:sup/>
                            <m:e>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i="1">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a:latin typeface="Cambria Math" panose="02040503050406030204" pitchFamily="18" charset="0"/>
                                            </a:rPr>
                                            <m:t>+1</m:t>
                                          </m:r>
                                        </m:sub>
                                      </m:sSub>
                                    </m:sub>
                                    <m:sup/>
                                    <m:e>
                                      <m:r>
                                        <a:rPr lang="en-US" altLang="zh-CN" sz="1600">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i="1">
                                                  <a:latin typeface="Cambria Math" panose="02040503050406030204" pitchFamily="18" charset="0"/>
                                                </a:rPr>
                                                <m:t>𝑁</m:t>
                                              </m:r>
                                            </m:sub>
                                          </m:sSub>
                                        </m:sub>
                                        <m:sup/>
                                        <m:e>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r>
                                                <m:rPr>
                                                  <m:sty m:val="p"/>
                                                </m:rPr>
                                                <a:rPr lang="en-US" altLang="zh-CN" sz="1600">
                                                  <a:latin typeface="Cambria Math" panose="02040503050406030204" pitchFamily="18" charset="0"/>
                                                </a:rPr>
                                                <m:t>x</m:t>
                                              </m:r>
                                            </m:e>
                                          </m:d>
                                        </m:e>
                                      </m:nary>
                                    </m:e>
                                  </m:nary>
                                </m:e>
                              </m:nary>
                            </m:e>
                          </m:nary>
                        </m:e>
                        <m:e>
                          <m:r>
                            <a:rPr lang="en-US" altLang="zh-CN" sz="1600" b="0" i="0" smtClean="0">
                              <a:latin typeface="Cambria Math" panose="02040503050406030204" pitchFamily="18" charset="0"/>
                            </a:rPr>
                            <m:t>&amp;</m:t>
                          </m:r>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a:rPr lang="en-US" altLang="zh-CN" sz="1600" b="0" i="1" smtClean="0">
                                      <a:latin typeface="Cambria Math" panose="02040503050406030204" pitchFamily="18" charset="0"/>
                                    </a:rPr>
                                    <m:t>𝑁</m:t>
                                  </m:r>
                                </m:sub>
                              </m:sSub>
                            </m:sub>
                            <m:sup/>
                            <m:e>
                              <m:r>
                                <a:rPr lang="en-US" altLang="zh-CN" sz="1600" i="1">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b="0" i="1" smtClean="0">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b="0" i="0" smtClean="0">
                                              <a:latin typeface="Cambria Math" panose="02040503050406030204" pitchFamily="18" charset="0"/>
                                            </a:rPr>
                                            <m:t>−</m:t>
                                          </m:r>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𝑁</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e>
                                          </m:d>
                                        </m:e>
                                      </m:nary>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b="0" i="1" smtClean="0">
                                              <a:latin typeface="Cambria Math" panose="02040503050406030204" pitchFamily="18" charset="0"/>
                                            </a:rPr>
                                            <m:t>1</m:t>
                                          </m:r>
                                          <m:r>
                                            <a:rPr lang="en-US" altLang="zh-CN" sz="1600" i="1">
                                              <a:latin typeface="Cambria Math" panose="02040503050406030204" pitchFamily="18" charset="0"/>
                                            </a:rPr>
                                            <m:t>,</m:t>
                                          </m:r>
                                          <m:r>
                                            <a:rPr lang="en-US" altLang="zh-CN" sz="1600" b="0" i="1" smtClean="0">
                                              <a:latin typeface="Cambria Math" panose="02040503050406030204" pitchFamily="18" charset="0"/>
                                            </a:rPr>
                                            <m:t>2</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e>
                                      </m:d>
                                    </m:e>
                                  </m:nary>
                                </m:e>
                              </m:nary>
                            </m:e>
                          </m:nary>
                        </m:e>
                        <m:e>
                          <m:r>
                            <a:rPr lang="en-US" altLang="zh-CN" sz="1600" b="0" i="1" smtClean="0">
                              <a:latin typeface="Cambria Math" panose="02040503050406030204" pitchFamily="18" charset="0"/>
                            </a:rPr>
                            <m:t>&amp; </m:t>
                          </m:r>
                          <m:r>
                            <a:rPr lang="en-US" altLang="zh-CN" sz="1600" i="1">
                              <a:latin typeface="Cambria Math" panose="02040503050406030204" pitchFamily="18" charset="0"/>
                            </a:rPr>
                            <m:t>=</m:t>
                          </m:r>
                          <m:f>
                            <m:fPr>
                              <m:ctrlPr>
                                <a:rPr lang="zh-CN" altLang="zh-CN" sz="1600" b="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b="0" i="0" smtClean="0">
                                      <a:latin typeface="Cambria Math" panose="02040503050406030204" pitchFamily="18" charset="0"/>
                                    </a:rPr>
                                    <m:t>N</m:t>
                                  </m:r>
                                </m:sub>
                              </m:sSub>
                            </m:sub>
                            <m:sup/>
                            <m:e>
                              <m:r>
                                <a:rPr lang="en-US" altLang="zh-CN" sz="1600" i="1">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b="0" i="1" smtClean="0">
                                          <a:latin typeface="Cambria Math" panose="02040503050406030204" pitchFamily="18" charset="0"/>
                                        </a:rPr>
                                        <m:t>+</m:t>
                                      </m:r>
                                      <m:r>
                                        <a:rPr lang="en-US" altLang="zh-CN" sz="1600">
                                          <a:latin typeface="Cambria Math" panose="02040503050406030204" pitchFamily="18" charset="0"/>
                                        </a:rPr>
                                        <m:t>1</m:t>
                                      </m:r>
                                    </m:sub>
                                  </m:sSub>
                                </m:sub>
                                <m:sup/>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x</m:t>
                                          </m:r>
                                        </m:e>
                                        <m:sub>
                                          <m:r>
                                            <m:rPr>
                                              <m:sty m:val="p"/>
                                            </m:rPr>
                                            <a:rPr lang="en-US" altLang="zh-CN" sz="1600">
                                              <a:latin typeface="Cambria Math" panose="02040503050406030204" pitchFamily="18" charset="0"/>
                                            </a:rPr>
                                            <m:t>n</m:t>
                                          </m:r>
                                          <m:r>
                                            <a:rPr lang="en-US" altLang="zh-CN" sz="1600" b="0" i="0" smtClean="0">
                                              <a:latin typeface="Cambria Math" panose="02040503050406030204" pitchFamily="18" charset="0"/>
                                            </a:rPr>
                                            <m:t>−</m:t>
                                          </m:r>
                                          <m:r>
                                            <a:rPr lang="en-US" altLang="zh-CN" sz="1600">
                                              <a:latin typeface="Cambria Math" panose="02040503050406030204" pitchFamily="18" charset="0"/>
                                            </a:rPr>
                                            <m:t>1</m:t>
                                          </m:r>
                                        </m:sub>
                                      </m:sSub>
                                    </m:sub>
                                    <m:sup/>
                                    <m:e>
                                      <m:r>
                                        <a:rPr lang="en-US" altLang="zh-CN" sz="1600" i="1">
                                          <a:latin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𝑁</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𝑁</m:t>
                                                  </m:r>
                                                </m:sub>
                                              </m:sSub>
                                            </m:e>
                                          </m:d>
                                        </m:e>
                                      </m:nary>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,3</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3</m:t>
                                              </m:r>
                                            </m:sub>
                                          </m:sSub>
                                        </m:e>
                                      </m:d>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1,</m:t>
                                              </m:r>
                                              <m:r>
                                                <a:rPr lang="en-US" altLang="zh-CN" sz="1600" b="0" i="1" smtClean="0">
                                                  <a:latin typeface="Cambria Math" panose="02040503050406030204" pitchFamily="18" charset="0"/>
                                                </a:rPr>
                                                <m:t>2</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e>
                                          </m:d>
                                        </m:e>
                                      </m:nary>
                                    </m:e>
                                  </m:nary>
                                </m:e>
                              </m:nary>
                            </m:e>
                          </m:nary>
                        </m:e>
                      </m:eqArr>
                    </m:oMath>
                  </m:oMathPara>
                </a14:m>
                <a:endParaRPr lang="zh-CN" altLang="zh-CN" sz="1600" dirty="0"/>
              </a:p>
            </p:txBody>
          </p:sp>
        </mc:Choice>
        <mc:Fallback xmlns="">
          <p:sp>
            <p:nvSpPr>
              <p:cNvPr id="10" name="矩形 9">
                <a:extLst>
                  <a:ext uri="{FF2B5EF4-FFF2-40B4-BE49-F238E27FC236}">
                    <a16:creationId xmlns:a16="http://schemas.microsoft.com/office/drawing/2014/main" id="{ACE633EA-9E95-46B3-8425-3963EC594E03}"/>
                  </a:ext>
                </a:extLst>
              </p:cNvPr>
              <p:cNvSpPr>
                <a:spLocks noRot="1" noChangeAspect="1" noMove="1" noResize="1" noEditPoints="1" noAdjustHandles="1" noChangeArrowheads="1" noChangeShapeType="1" noTextEdit="1"/>
              </p:cNvSpPr>
              <p:nvPr/>
            </p:nvSpPr>
            <p:spPr>
              <a:xfrm>
                <a:off x="334238" y="4161836"/>
                <a:ext cx="7875822" cy="2049792"/>
              </a:xfrm>
              <a:prstGeom prst="rect">
                <a:avLst/>
              </a:prstGeom>
              <a:blipFill>
                <a:blip r:embed="rId7"/>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8CD6DA8C-67F8-4009-8CDC-5ACBBDFF71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7487" y="1671396"/>
            <a:ext cx="5749026" cy="743776"/>
          </a:xfrm>
          <a:prstGeom prst="rect">
            <a:avLst/>
          </a:prstGeom>
        </p:spPr>
      </p:pic>
    </p:spTree>
    <p:extLst>
      <p:ext uri="{BB962C8B-B14F-4D97-AF65-F5344CB8AC3E}">
        <p14:creationId xmlns:p14="http://schemas.microsoft.com/office/powerpoint/2010/main" val="234615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计算边缘分布的动态规划</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66</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3105862"/>
                <a:ext cx="7619580" cy="102834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条件独立性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势能</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1,2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是唯一取决于</a:t>
                </a:r>
                <a14:m>
                  <m:oMath xmlns:m="http://schemas.openxmlformats.org/officeDocument/2006/math">
                    <m:sSub>
                      <m:sSubPr>
                        <m:ctrlP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的因子</a:t>
                </a:r>
                <a:endParaRPr lang="zh-CN"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3105862"/>
                <a:ext cx="7619580" cy="1028344"/>
              </a:xfrm>
              <a:prstGeom prst="rect">
                <a:avLst/>
              </a:prstGeom>
              <a:blipFill>
                <a:blip r:embed="rId5"/>
                <a:stretch>
                  <a:fillRect l="-480" t="-2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0C7DEDB-89BF-487F-8241-931302B93A00}"/>
                  </a:ext>
                </a:extLst>
              </p:cNvPr>
              <p:cNvSpPr/>
              <p:nvPr/>
            </p:nvSpPr>
            <p:spPr>
              <a:xfrm>
                <a:off x="1794932" y="2362726"/>
                <a:ext cx="5554134"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𝑍</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1,2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a:latin typeface="Cambria Math" panose="02040503050406030204" pitchFamily="18" charset="0"/>
                            </a:rPr>
                            <m:t>2,3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𝑁</m:t>
                          </m:r>
                          <m:r>
                            <a:rPr lang="zh-CN" altLang="en-US">
                              <a:latin typeface="Cambria Math" panose="02040503050406030204" pitchFamily="18" charset="0"/>
                            </a:rPr>
                            <m:t>−1,</m:t>
                          </m:r>
                          <m:r>
                            <a:rPr lang="zh-CN" altLang="en-US" i="1">
                              <a:latin typeface="Cambria Math" panose="02040503050406030204" pitchFamily="18" charset="0"/>
                            </a:rPr>
                            <m:t>𝑁</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70C7DEDB-89BF-487F-8241-931302B93A00}"/>
                  </a:ext>
                </a:extLst>
              </p:cNvPr>
              <p:cNvSpPr>
                <a:spLocks noRot="1" noChangeAspect="1" noMove="1" noResize="1" noEditPoints="1" noAdjustHandles="1" noChangeArrowheads="1" noChangeShapeType="1" noTextEdit="1"/>
              </p:cNvSpPr>
              <p:nvPr/>
            </p:nvSpPr>
            <p:spPr>
              <a:xfrm>
                <a:off x="1794932" y="2362726"/>
                <a:ext cx="5554134" cy="6109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2236391-C4D5-4140-A79C-412E1FDBE662}"/>
                  </a:ext>
                </a:extLst>
              </p:cNvPr>
              <p:cNvSpPr/>
              <p:nvPr/>
            </p:nvSpPr>
            <p:spPr>
              <a:xfrm>
                <a:off x="255704" y="4063411"/>
                <a:ext cx="8471647"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d>
                        <m:dPr>
                          <m:begChr m:val="["/>
                          <m:endChr m:val="]"/>
                          <m:ctrlPr>
                            <a:rPr lang="en-US" altLang="zh-CN" sz="1600" i="1">
                              <a:latin typeface="Cambria Math" panose="02040503050406030204" pitchFamily="18" charset="0"/>
                            </a:rPr>
                          </m:ctrlPr>
                        </m:dPr>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r>
                                    <a:rPr lang="en-US" altLang="zh-CN" sz="1600" i="1">
                                      <a:latin typeface="Cambria Math" panose="02040503050406030204" pitchFamily="18" charset="0"/>
                                    </a:rPr>
                                    <m:t>𝑛</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Sub>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2,3</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3</m:t>
                                              </m:r>
                                            </m:sub>
                                          </m:sSub>
                                        </m:e>
                                      </m:d>
                                      <m:d>
                                        <m:dPr>
                                          <m:begChr m:val="["/>
                                          <m:endChr m:val="]"/>
                                          <m:ctrlPr>
                                            <a:rPr lang="en-US" altLang="zh-CN" sz="1600" i="1">
                                              <a:latin typeface="Cambria Math" panose="02040503050406030204" pitchFamily="18" charset="0"/>
                                            </a:rPr>
                                          </m:ctrlPr>
                                        </m:dPr>
                                        <m:e>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1,2</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e>
                                              </m:d>
                                            </m:e>
                                          </m:nary>
                                        </m:e>
                                      </m:d>
                                    </m:e>
                                  </m:nary>
                                </m:e>
                              </m:d>
                            </m:e>
                          </m:nary>
                          <m:r>
                            <a:rPr lang="en-US" altLang="zh-CN" sz="1600" i="1">
                              <a:latin typeface="Cambria Math" panose="02040503050406030204" pitchFamily="18" charset="0"/>
                            </a:rPr>
                            <m:t>⋯</m:t>
                          </m:r>
                        </m:e>
                      </m:d>
                    </m:oMath>
                  </m:oMathPara>
                </a14:m>
                <a:endParaRPr lang="zh-CN" altLang="zh-CN" sz="1600" dirty="0"/>
              </a:p>
            </p:txBody>
          </p:sp>
        </mc:Choice>
        <mc:Fallback xmlns="">
          <p:sp>
            <p:nvSpPr>
              <p:cNvPr id="6" name="矩形 5">
                <a:extLst>
                  <a:ext uri="{FF2B5EF4-FFF2-40B4-BE49-F238E27FC236}">
                    <a16:creationId xmlns:a16="http://schemas.microsoft.com/office/drawing/2014/main" id="{52236391-C4D5-4140-A79C-412E1FDBE662}"/>
                  </a:ext>
                </a:extLst>
              </p:cNvPr>
              <p:cNvSpPr>
                <a:spLocks noRot="1" noChangeAspect="1" noMove="1" noResize="1" noEditPoints="1" noAdjustHandles="1" noChangeArrowheads="1" noChangeShapeType="1" noTextEdit="1"/>
              </p:cNvSpPr>
              <p:nvPr/>
            </p:nvSpPr>
            <p:spPr>
              <a:xfrm>
                <a:off x="255704" y="4063411"/>
                <a:ext cx="8471647" cy="730969"/>
              </a:xfrm>
              <a:prstGeom prst="rect">
                <a:avLst/>
              </a:prstGeom>
              <a:blipFill>
                <a:blip r:embed="rId7"/>
                <a:stretch>
                  <a:fillRect/>
                </a:stretch>
              </a:blipFill>
            </p:spPr>
            <p:txBody>
              <a:bodyPr/>
              <a:lstStyle/>
              <a:p>
                <a:r>
                  <a:rPr lang="zh-CN" altLang="en-US">
                    <a:noFill/>
                  </a:rPr>
                  <a:t> </a:t>
                </a:r>
              </a:p>
            </p:txBody>
          </p:sp>
        </mc:Fallback>
      </mc:AlternateContent>
      <p:sp>
        <p:nvSpPr>
          <p:cNvPr id="10" name="右大括号 9">
            <a:extLst>
              <a:ext uri="{FF2B5EF4-FFF2-40B4-BE49-F238E27FC236}">
                <a16:creationId xmlns:a16="http://schemas.microsoft.com/office/drawing/2014/main" id="{BB145493-ADE9-4D20-AB50-DCF682A5B7F0}"/>
              </a:ext>
            </a:extLst>
          </p:cNvPr>
          <p:cNvSpPr/>
          <p:nvPr/>
        </p:nvSpPr>
        <p:spPr>
          <a:xfrm rot="5400000">
            <a:off x="4858790" y="2274665"/>
            <a:ext cx="183273" cy="5268560"/>
          </a:xfrm>
          <a:prstGeom prst="rightBrace">
            <a:avLst>
              <a:gd name="adj1" fmla="val 8333"/>
              <a:gd name="adj2" fmla="val 50619"/>
            </a:avLst>
          </a:prstGeom>
          <a:ln w="1397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63B938D-3F5D-40D0-A0F2-7B9B37F6F7D9}"/>
                  </a:ext>
                </a:extLst>
              </p:cNvPr>
              <p:cNvSpPr txBox="1"/>
              <p:nvPr/>
            </p:nvSpPr>
            <p:spPr>
              <a:xfrm>
                <a:off x="4572000" y="4946115"/>
                <a:ext cx="8528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𝛼</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2" name="文本框 11">
                <a:extLst>
                  <a:ext uri="{FF2B5EF4-FFF2-40B4-BE49-F238E27FC236}">
                    <a16:creationId xmlns:a16="http://schemas.microsoft.com/office/drawing/2014/main" id="{163B938D-3F5D-40D0-A0F2-7B9B37F6F7D9}"/>
                  </a:ext>
                </a:extLst>
              </p:cNvPr>
              <p:cNvSpPr txBox="1">
                <a:spLocks noRot="1" noChangeAspect="1" noMove="1" noResize="1" noEditPoints="1" noAdjustHandles="1" noChangeArrowheads="1" noChangeShapeType="1" noTextEdit="1"/>
              </p:cNvSpPr>
              <p:nvPr/>
            </p:nvSpPr>
            <p:spPr>
              <a:xfrm>
                <a:off x="4572000" y="4946115"/>
                <a:ext cx="852861" cy="338554"/>
              </a:xfrm>
              <a:prstGeom prst="rect">
                <a:avLst/>
              </a:prstGeom>
              <a:blipFill>
                <a:blip r:embed="rId8"/>
                <a:stretch>
                  <a:fillRect b="-10714"/>
                </a:stretch>
              </a:blipFill>
            </p:spPr>
            <p:txBody>
              <a:bodyPr/>
              <a:lstStyle/>
              <a:p>
                <a:r>
                  <a:rPr lang="zh-CN" altLang="en-US">
                    <a:noFill/>
                  </a:rPr>
                  <a:t> </a:t>
                </a:r>
              </a:p>
            </p:txBody>
          </p:sp>
        </mc:Fallback>
      </mc:AlternateContent>
      <p:sp>
        <p:nvSpPr>
          <p:cNvPr id="18" name="右大括号 17">
            <a:extLst>
              <a:ext uri="{FF2B5EF4-FFF2-40B4-BE49-F238E27FC236}">
                <a16:creationId xmlns:a16="http://schemas.microsoft.com/office/drawing/2014/main" id="{1CE47F2B-A539-4255-92A4-B4D7F9E8E63C}"/>
              </a:ext>
            </a:extLst>
          </p:cNvPr>
          <p:cNvSpPr/>
          <p:nvPr/>
        </p:nvSpPr>
        <p:spPr>
          <a:xfrm rot="5400000">
            <a:off x="4594677" y="3862045"/>
            <a:ext cx="196542" cy="4592215"/>
          </a:xfrm>
          <a:prstGeom prst="rightBrace">
            <a:avLst>
              <a:gd name="adj1" fmla="val 8333"/>
              <a:gd name="adj2" fmla="val 50619"/>
            </a:avLst>
          </a:prstGeom>
          <a:ln w="1397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CE80DCE-3576-4ABC-B954-EAB40E3F550B}"/>
                  </a:ext>
                </a:extLst>
              </p:cNvPr>
              <p:cNvSpPr txBox="1"/>
              <p:nvPr/>
            </p:nvSpPr>
            <p:spPr>
              <a:xfrm>
                <a:off x="4264914" y="6240464"/>
                <a:ext cx="856067" cy="3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𝛽</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9" name="文本框 18">
                <a:extLst>
                  <a:ext uri="{FF2B5EF4-FFF2-40B4-BE49-F238E27FC236}">
                    <a16:creationId xmlns:a16="http://schemas.microsoft.com/office/drawing/2014/main" id="{6CE80DCE-3576-4ABC-B954-EAB40E3F550B}"/>
                  </a:ext>
                </a:extLst>
              </p:cNvPr>
              <p:cNvSpPr txBox="1">
                <a:spLocks noRot="1" noChangeAspect="1" noMove="1" noResize="1" noEditPoints="1" noAdjustHandles="1" noChangeArrowheads="1" noChangeShapeType="1" noTextEdit="1"/>
              </p:cNvSpPr>
              <p:nvPr/>
            </p:nvSpPr>
            <p:spPr>
              <a:xfrm>
                <a:off x="4264914" y="6240464"/>
                <a:ext cx="856067" cy="360483"/>
              </a:xfrm>
              <a:prstGeom prst="rect">
                <a:avLst/>
              </a:prstGeom>
              <a:blipFill>
                <a:blip r:embed="rId9"/>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25A9EDAD-0FD7-4798-AFEF-5EF635D79440}"/>
                  </a:ext>
                </a:extLst>
              </p:cNvPr>
              <p:cNvSpPr/>
              <p:nvPr/>
            </p:nvSpPr>
            <p:spPr>
              <a:xfrm>
                <a:off x="2189220" y="5288688"/>
                <a:ext cx="5007461" cy="730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nary>
                            <m:naryPr>
                              <m:chr m:val="∑"/>
                              <m:limLoc m:val="subSup"/>
                              <m:supHide m:val="on"/>
                              <m:ctrlPr>
                                <a:rPr lang="zh-CN" altLang="en-US" sz="1600" i="1" smtClean="0">
                                  <a:latin typeface="Cambria Math" panose="02040503050406030204" pitchFamily="18" charset="0"/>
                                </a:rPr>
                              </m:ctrlPr>
                            </m:naryPr>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r>
                                    <a:rPr lang="zh-CN" altLang="en-US" sz="1600" i="1">
                                      <a:latin typeface="Cambria Math" panose="02040503050406030204" pitchFamily="18" charset="0"/>
                                    </a:rPr>
                                    <m:t>+1</m:t>
                                  </m:r>
                                </m:sub>
                              </m:sSub>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𝜓</m:t>
                                  </m:r>
                                </m:e>
                                <m:sub>
                                  <m:r>
                                    <a:rPr lang="zh-CN" altLang="en-US" sz="1600" i="1">
                                      <a:latin typeface="Cambria Math" panose="02040503050406030204" pitchFamily="18" charset="0"/>
                                    </a:rPr>
                                    <m:t>𝑛</m:t>
                                  </m:r>
                                  <m:r>
                                    <a:rPr lang="zh-CN" altLang="en-US" sz="1600">
                                      <a:latin typeface="Cambria Math" panose="02040503050406030204" pitchFamily="18" charset="0"/>
                                    </a:rPr>
                                    <m:t>,</m:t>
                                  </m:r>
                                  <m:r>
                                    <a:rPr lang="zh-CN" altLang="en-US" sz="1600" i="1">
                                      <a:latin typeface="Cambria Math" panose="02040503050406030204" pitchFamily="18" charset="0"/>
                                    </a:rPr>
                                    <m:t>𝑛</m:t>
                                  </m:r>
                                  <m:r>
                                    <a:rPr lang="zh-CN" altLang="en-US" sz="1600">
                                      <a:latin typeface="Cambria Math" panose="02040503050406030204" pitchFamily="18" charset="0"/>
                                    </a:rPr>
                                    <m:t>+1</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r>
                                        <a:rPr lang="zh-CN" altLang="en-US" sz="1600">
                                          <a:latin typeface="Cambria Math" panose="02040503050406030204" pitchFamily="18" charset="0"/>
                                        </a:rPr>
                                        <m:t>+1</m:t>
                                      </m:r>
                                    </m:sub>
                                  </m:sSub>
                                </m:e>
                              </m:d>
                              <m:r>
                                <a:rPr lang="zh-CN" altLang="en-US" sz="1600">
                                  <a:latin typeface="Cambria Math" panose="02040503050406030204" pitchFamily="18" charset="0"/>
                                </a:rPr>
                                <m:t>⋯</m:t>
                              </m:r>
                              <m:d>
                                <m:dPr>
                                  <m:begChr m:val="["/>
                                  <m:endChr m:val="]"/>
                                  <m:ctrlPr>
                                    <a:rPr lang="zh-CN" altLang="en-US" sz="1600" i="1">
                                      <a:latin typeface="Cambria Math" panose="02040503050406030204" pitchFamily="18" charset="0"/>
                                    </a:rPr>
                                  </m:ctrlPr>
                                </m:dPr>
                                <m:e>
                                  <m:nary>
                                    <m:naryPr>
                                      <m:chr m:val="∑"/>
                                      <m:limLoc m:val="undOvr"/>
                                      <m:grow m:val="on"/>
                                      <m:supHide m:val="on"/>
                                      <m:ctrlPr>
                                        <a:rPr lang="zh-CN" altLang="en-US" sz="1600" i="1">
                                          <a:latin typeface="Cambria Math" panose="02040503050406030204" pitchFamily="18" charset="0"/>
                                        </a:rPr>
                                      </m:ctrlPr>
                                    </m:naryPr>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sub>
                                      </m:sSub>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𝜓</m:t>
                                          </m:r>
                                        </m:e>
                                        <m:sub>
                                          <m:r>
                                            <a:rPr lang="zh-CN" altLang="en-US" sz="1600" i="1">
                                              <a:latin typeface="Cambria Math" panose="02040503050406030204" pitchFamily="18" charset="0"/>
                                            </a:rPr>
                                            <m:t>𝑁</m:t>
                                          </m:r>
                                          <m:r>
                                            <a:rPr lang="zh-CN" altLang="en-US" sz="1600">
                                              <a:latin typeface="Cambria Math" panose="02040503050406030204" pitchFamily="18" charset="0"/>
                                            </a:rPr>
                                            <m:t>−1,</m:t>
                                          </m:r>
                                          <m:r>
                                            <a:rPr lang="zh-CN" altLang="en-US" sz="1600" i="1">
                                              <a:latin typeface="Cambria Math" panose="02040503050406030204" pitchFamily="18" charset="0"/>
                                            </a:rPr>
                                            <m:t>𝑁</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r>
                                                <a:rPr lang="zh-CN" altLang="en-US" sz="1600">
                                                  <a:latin typeface="Cambria Math" panose="02040503050406030204" pitchFamily="18" charset="0"/>
                                                </a:rPr>
                                                <m:t>−1</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sub>
                                          </m:sSub>
                                        </m:e>
                                      </m:d>
                                    </m:e>
                                  </m:nary>
                                </m:e>
                              </m:d>
                            </m:e>
                          </m:nary>
                          <m:r>
                            <a:rPr lang="zh-CN" altLang="en-US" sz="1600">
                              <a:latin typeface="Cambria Math" panose="02040503050406030204" pitchFamily="18" charset="0"/>
                            </a:rPr>
                            <m:t>⋯</m:t>
                          </m:r>
                        </m:e>
                      </m:d>
                      <m:r>
                        <a:rPr lang="zh-CN" altLang="en-US" sz="1600" i="1">
                          <a:latin typeface="Cambria Math" panose="02040503050406030204" pitchFamily="18" charset="0"/>
                        </a:rPr>
                        <m:t> </m:t>
                      </m:r>
                    </m:oMath>
                  </m:oMathPara>
                </a14:m>
                <a:endParaRPr lang="zh-CN" altLang="en-US" sz="1600" dirty="0"/>
              </a:p>
            </p:txBody>
          </p:sp>
        </mc:Choice>
        <mc:Fallback xmlns="">
          <p:sp>
            <p:nvSpPr>
              <p:cNvPr id="20" name="矩形 19">
                <a:extLst>
                  <a:ext uri="{FF2B5EF4-FFF2-40B4-BE49-F238E27FC236}">
                    <a16:creationId xmlns:a16="http://schemas.microsoft.com/office/drawing/2014/main" id="{25A9EDAD-0FD7-4798-AFEF-5EF635D79440}"/>
                  </a:ext>
                </a:extLst>
              </p:cNvPr>
              <p:cNvSpPr>
                <a:spLocks noRot="1" noChangeAspect="1" noMove="1" noResize="1" noEditPoints="1" noAdjustHandles="1" noChangeArrowheads="1" noChangeShapeType="1" noTextEdit="1"/>
              </p:cNvSpPr>
              <p:nvPr/>
            </p:nvSpPr>
            <p:spPr>
              <a:xfrm>
                <a:off x="2189220" y="5288688"/>
                <a:ext cx="5007461" cy="73096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198511C2-B227-4F98-9B0D-450FE435ABEF}"/>
                  </a:ext>
                </a:extLst>
              </p:cNvPr>
              <p:cNvSpPr/>
              <p:nvPr/>
            </p:nvSpPr>
            <p:spPr>
              <a:xfrm>
                <a:off x="710929" y="6338326"/>
                <a:ext cx="1685911" cy="369332"/>
              </a:xfrm>
              <a:prstGeom prst="rect">
                <a:avLst/>
              </a:prstGeom>
            </p:spPr>
            <p:txBody>
              <a:bodyPr wrap="none">
                <a:spAutoFit/>
              </a:bodyPr>
              <a:lstStyle/>
              <a:p>
                <a:r>
                  <a:rPr lang="zh-CN" altLang="en-US" dirty="0"/>
                  <a:t>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p>
            </p:txBody>
          </p:sp>
        </mc:Choice>
        <mc:Fallback xmlns="">
          <p:sp>
            <p:nvSpPr>
              <p:cNvPr id="21" name="矩形 20">
                <a:extLst>
                  <a:ext uri="{FF2B5EF4-FFF2-40B4-BE49-F238E27FC236}">
                    <a16:creationId xmlns:a16="http://schemas.microsoft.com/office/drawing/2014/main" id="{198511C2-B227-4F98-9B0D-450FE435ABEF}"/>
                  </a:ext>
                </a:extLst>
              </p:cNvPr>
              <p:cNvSpPr>
                <a:spLocks noRot="1" noChangeAspect="1" noMove="1" noResize="1" noEditPoints="1" noAdjustHandles="1" noChangeArrowheads="1" noChangeShapeType="1" noTextEdit="1"/>
              </p:cNvSpPr>
              <p:nvPr/>
            </p:nvSpPr>
            <p:spPr>
              <a:xfrm>
                <a:off x="710929" y="6338326"/>
                <a:ext cx="1685911" cy="369332"/>
              </a:xfrm>
              <a:prstGeom prst="rect">
                <a:avLst/>
              </a:prstGeom>
              <a:blipFill>
                <a:blip r:embed="rId11"/>
                <a:stretch>
                  <a:fillRect l="-3261" t="-10000" r="-1087" b="-26667"/>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8F3DD50B-CF6F-4250-8C5B-EB356FE47B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97486" y="1682468"/>
            <a:ext cx="5749026" cy="743776"/>
          </a:xfrm>
          <a:prstGeom prst="rect">
            <a:avLst/>
          </a:prstGeom>
        </p:spPr>
      </p:pic>
    </p:spTree>
    <p:extLst>
      <p:ext uri="{BB962C8B-B14F-4D97-AF65-F5344CB8AC3E}">
        <p14:creationId xmlns:p14="http://schemas.microsoft.com/office/powerpoint/2010/main" val="1287225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解释：消息传递</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67</a:t>
            </a:fld>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2236391-C4D5-4140-A79C-412E1FDBE662}"/>
                  </a:ext>
                </a:extLst>
              </p:cNvPr>
              <p:cNvSpPr/>
              <p:nvPr/>
            </p:nvSpPr>
            <p:spPr>
              <a:xfrm>
                <a:off x="168718" y="3596218"/>
                <a:ext cx="8471647"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𝑍</m:t>
                          </m:r>
                        </m:den>
                      </m:f>
                      <m:d>
                        <m:dPr>
                          <m:begChr m:val="["/>
                          <m:endChr m:val="]"/>
                          <m:ctrlPr>
                            <a:rPr lang="en-US" altLang="zh-CN" sz="1600" i="1">
                              <a:latin typeface="Cambria Math" panose="02040503050406030204" pitchFamily="18" charset="0"/>
                            </a:rPr>
                          </m:ctrlPr>
                        </m:dPr>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b="0" i="1" smtClean="0">
                                      <a:latin typeface="Cambria Math" panose="02040503050406030204" pitchFamily="18" charset="0"/>
                                    </a:rPr>
                                    <m:t>𝑥</m:t>
                                  </m:r>
                                </m:e>
                                <m:sub>
                                  <m:r>
                                    <m:rPr>
                                      <m:sty m:val="p"/>
                                    </m:rPr>
                                    <a:rPr lang="en-US" altLang="zh-CN" sz="1600">
                                      <a:latin typeface="Cambria Math" panose="02040503050406030204" pitchFamily="18" charset="0"/>
                                    </a:rPr>
                                    <m:t>n</m:t>
                                  </m:r>
                                  <m:r>
                                    <a:rPr lang="en-US" altLang="zh-CN" sz="1600" i="1">
                                      <a:latin typeface="Cambria Math" panose="02040503050406030204" pitchFamily="18" charset="0"/>
                                    </a:rPr>
                                    <m:t>−</m:t>
                                  </m:r>
                                  <m:r>
                                    <a:rPr lang="en-US" altLang="zh-CN" sz="1600">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r>
                                    <a:rPr lang="en-US" altLang="zh-CN" sz="1600" i="1">
                                      <a:latin typeface="Cambria Math" panose="02040503050406030204" pitchFamily="18" charset="0"/>
                                    </a:rPr>
                                    <m:t>𝑛</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Sub>
                                </m:e>
                              </m:d>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nary>
                                    <m:naryPr>
                                      <m:chr m:val="∑"/>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a:latin typeface="Cambria Math" panose="02040503050406030204" pitchFamily="18" charset="0"/>
                                            </a:rPr>
                                            <m:t>2</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2,3</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3</m:t>
                                              </m:r>
                                            </m:sub>
                                          </m:sSub>
                                        </m:e>
                                      </m:d>
                                      <m:d>
                                        <m:dPr>
                                          <m:begChr m:val="["/>
                                          <m:endChr m:val="]"/>
                                          <m:ctrlPr>
                                            <a:rPr lang="en-US" altLang="zh-CN" sz="1600" i="1">
                                              <a:latin typeface="Cambria Math" panose="02040503050406030204" pitchFamily="18" charset="0"/>
                                            </a:rPr>
                                          </m:ctrlPr>
                                        </m:dPr>
                                        <m:e>
                                          <m:nary>
                                            <m:naryPr>
                                              <m:chr m:val="∑"/>
                                              <m:limLoc m:val="undOvr"/>
                                              <m:grow m:val="on"/>
                                              <m:supHide m:val="on"/>
                                              <m:ctrlPr>
                                                <a:rPr lang="zh-CN" altLang="zh-CN" sz="1600" i="1">
                                                  <a:latin typeface="Cambria Math" panose="02040503050406030204" pitchFamily="18" charset="0"/>
                                                </a:rPr>
                                              </m:ctrlPr>
                                            </m:naryPr>
                                            <m: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𝜓</m:t>
                                                  </m:r>
                                                </m:e>
                                                <m:sub>
                                                  <m:r>
                                                    <a:rPr lang="en-US" altLang="zh-CN" sz="1600" i="1">
                                                      <a:latin typeface="Cambria Math" panose="02040503050406030204" pitchFamily="18" charset="0"/>
                                                    </a:rPr>
                                                    <m:t>1,2</m:t>
                                                  </m:r>
                                                </m:sub>
                                              </m:sSub>
                                              <m:d>
                                                <m:dPr>
                                                  <m:ctrlPr>
                                                    <a:rPr lang="en-US"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2</m:t>
                                                      </m:r>
                                                    </m:sub>
                                                  </m:sSub>
                                                </m:e>
                                              </m:d>
                                            </m:e>
                                          </m:nary>
                                        </m:e>
                                      </m:d>
                                    </m:e>
                                  </m:nary>
                                </m:e>
                              </m:d>
                            </m:e>
                          </m:nary>
                          <m:r>
                            <a:rPr lang="en-US" altLang="zh-CN" sz="1600" i="1">
                              <a:latin typeface="Cambria Math" panose="02040503050406030204" pitchFamily="18" charset="0"/>
                            </a:rPr>
                            <m:t>⋯</m:t>
                          </m:r>
                        </m:e>
                      </m:d>
                    </m:oMath>
                  </m:oMathPara>
                </a14:m>
                <a:endParaRPr lang="zh-CN" altLang="zh-CN" sz="1600" dirty="0"/>
              </a:p>
            </p:txBody>
          </p:sp>
        </mc:Choice>
        <mc:Fallback xmlns="">
          <p:sp>
            <p:nvSpPr>
              <p:cNvPr id="6" name="矩形 5">
                <a:extLst>
                  <a:ext uri="{FF2B5EF4-FFF2-40B4-BE49-F238E27FC236}">
                    <a16:creationId xmlns:a16="http://schemas.microsoft.com/office/drawing/2014/main" id="{52236391-C4D5-4140-A79C-412E1FDBE662}"/>
                  </a:ext>
                </a:extLst>
              </p:cNvPr>
              <p:cNvSpPr>
                <a:spLocks noRot="1" noChangeAspect="1" noMove="1" noResize="1" noEditPoints="1" noAdjustHandles="1" noChangeArrowheads="1" noChangeShapeType="1" noTextEdit="1"/>
              </p:cNvSpPr>
              <p:nvPr/>
            </p:nvSpPr>
            <p:spPr>
              <a:xfrm>
                <a:off x="168718" y="3596218"/>
                <a:ext cx="8471647" cy="730969"/>
              </a:xfrm>
              <a:prstGeom prst="rect">
                <a:avLst/>
              </a:prstGeom>
              <a:blipFill>
                <a:blip r:embed="rId5"/>
                <a:stretch>
                  <a:fillRect/>
                </a:stretch>
              </a:blipFill>
            </p:spPr>
            <p:txBody>
              <a:bodyPr/>
              <a:lstStyle/>
              <a:p>
                <a:r>
                  <a:rPr lang="zh-CN" altLang="en-US">
                    <a:noFill/>
                  </a:rPr>
                  <a:t> </a:t>
                </a:r>
              </a:p>
            </p:txBody>
          </p:sp>
        </mc:Fallback>
      </mc:AlternateContent>
      <p:sp>
        <p:nvSpPr>
          <p:cNvPr id="10" name="右大括号 9">
            <a:extLst>
              <a:ext uri="{FF2B5EF4-FFF2-40B4-BE49-F238E27FC236}">
                <a16:creationId xmlns:a16="http://schemas.microsoft.com/office/drawing/2014/main" id="{BB145493-ADE9-4D20-AB50-DCF682A5B7F0}"/>
              </a:ext>
            </a:extLst>
          </p:cNvPr>
          <p:cNvSpPr/>
          <p:nvPr/>
        </p:nvSpPr>
        <p:spPr>
          <a:xfrm rot="5400000">
            <a:off x="4771804" y="1807472"/>
            <a:ext cx="183273" cy="5268560"/>
          </a:xfrm>
          <a:prstGeom prst="rightBrace">
            <a:avLst>
              <a:gd name="adj1" fmla="val 8333"/>
              <a:gd name="adj2" fmla="val 50619"/>
            </a:avLst>
          </a:prstGeom>
          <a:ln w="1397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63B938D-3F5D-40D0-A0F2-7B9B37F6F7D9}"/>
                  </a:ext>
                </a:extLst>
              </p:cNvPr>
              <p:cNvSpPr txBox="1"/>
              <p:nvPr/>
            </p:nvSpPr>
            <p:spPr>
              <a:xfrm>
                <a:off x="4485014" y="4478922"/>
                <a:ext cx="8528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𝛼</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2" name="文本框 11">
                <a:extLst>
                  <a:ext uri="{FF2B5EF4-FFF2-40B4-BE49-F238E27FC236}">
                    <a16:creationId xmlns:a16="http://schemas.microsoft.com/office/drawing/2014/main" id="{163B938D-3F5D-40D0-A0F2-7B9B37F6F7D9}"/>
                  </a:ext>
                </a:extLst>
              </p:cNvPr>
              <p:cNvSpPr txBox="1">
                <a:spLocks noRot="1" noChangeAspect="1" noMove="1" noResize="1" noEditPoints="1" noAdjustHandles="1" noChangeArrowheads="1" noChangeShapeType="1" noTextEdit="1"/>
              </p:cNvSpPr>
              <p:nvPr/>
            </p:nvSpPr>
            <p:spPr>
              <a:xfrm>
                <a:off x="4485014" y="4478922"/>
                <a:ext cx="852861" cy="338554"/>
              </a:xfrm>
              <a:prstGeom prst="rect">
                <a:avLst/>
              </a:prstGeom>
              <a:blipFill>
                <a:blip r:embed="rId6"/>
                <a:stretch>
                  <a:fillRect b="-12727"/>
                </a:stretch>
              </a:blipFill>
            </p:spPr>
            <p:txBody>
              <a:bodyPr/>
              <a:lstStyle/>
              <a:p>
                <a:r>
                  <a:rPr lang="zh-CN" altLang="en-US">
                    <a:noFill/>
                  </a:rPr>
                  <a:t> </a:t>
                </a:r>
              </a:p>
            </p:txBody>
          </p:sp>
        </mc:Fallback>
      </mc:AlternateContent>
      <p:sp>
        <p:nvSpPr>
          <p:cNvPr id="18" name="右大括号 17">
            <a:extLst>
              <a:ext uri="{FF2B5EF4-FFF2-40B4-BE49-F238E27FC236}">
                <a16:creationId xmlns:a16="http://schemas.microsoft.com/office/drawing/2014/main" id="{1CE47F2B-A539-4255-92A4-B4D7F9E8E63C}"/>
              </a:ext>
            </a:extLst>
          </p:cNvPr>
          <p:cNvSpPr/>
          <p:nvPr/>
        </p:nvSpPr>
        <p:spPr>
          <a:xfrm rot="5400000">
            <a:off x="4457135" y="3394166"/>
            <a:ext cx="229726" cy="4592215"/>
          </a:xfrm>
          <a:prstGeom prst="rightBrace">
            <a:avLst>
              <a:gd name="adj1" fmla="val 8333"/>
              <a:gd name="adj2" fmla="val 50619"/>
            </a:avLst>
          </a:prstGeom>
          <a:ln w="1397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CE80DCE-3576-4ABC-B954-EAB40E3F550B}"/>
                  </a:ext>
                </a:extLst>
              </p:cNvPr>
              <p:cNvSpPr txBox="1"/>
              <p:nvPr/>
            </p:nvSpPr>
            <p:spPr>
              <a:xfrm>
                <a:off x="4177928" y="5799410"/>
                <a:ext cx="856067" cy="3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𝛽</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9" name="文本框 18">
                <a:extLst>
                  <a:ext uri="{FF2B5EF4-FFF2-40B4-BE49-F238E27FC236}">
                    <a16:creationId xmlns:a16="http://schemas.microsoft.com/office/drawing/2014/main" id="{6CE80DCE-3576-4ABC-B954-EAB40E3F550B}"/>
                  </a:ext>
                </a:extLst>
              </p:cNvPr>
              <p:cNvSpPr txBox="1">
                <a:spLocks noRot="1" noChangeAspect="1" noMove="1" noResize="1" noEditPoints="1" noAdjustHandles="1" noChangeArrowheads="1" noChangeShapeType="1" noTextEdit="1"/>
              </p:cNvSpPr>
              <p:nvPr/>
            </p:nvSpPr>
            <p:spPr>
              <a:xfrm>
                <a:off x="4177928" y="5799410"/>
                <a:ext cx="856067" cy="360483"/>
              </a:xfrm>
              <a:prstGeom prst="rect">
                <a:avLst/>
              </a:prstGeom>
              <a:blipFill>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25A9EDAD-0FD7-4798-AFEF-5EF635D79440}"/>
                  </a:ext>
                </a:extLst>
              </p:cNvPr>
              <p:cNvSpPr/>
              <p:nvPr/>
            </p:nvSpPr>
            <p:spPr>
              <a:xfrm>
                <a:off x="2030470" y="4815240"/>
                <a:ext cx="5083058" cy="730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nary>
                            <m:naryPr>
                              <m:chr m:val="∑"/>
                              <m:limLoc m:val="subSup"/>
                              <m:supHide m:val="on"/>
                              <m:ctrlPr>
                                <a:rPr lang="zh-CN" altLang="en-US" sz="1600" i="1" smtClean="0">
                                  <a:latin typeface="Cambria Math" panose="02040503050406030204" pitchFamily="18" charset="0"/>
                                </a:rPr>
                              </m:ctrlPr>
                            </m:naryPr>
                            <m:sub>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𝑥</m:t>
                                  </m:r>
                                </m:e>
                                <m:sub>
                                  <m:r>
                                    <m:rPr>
                                      <m:sty m:val="p"/>
                                    </m:rPr>
                                    <a:rPr lang="zh-CN" altLang="en-US" sz="1600">
                                      <a:latin typeface="Cambria Math" panose="02040503050406030204" pitchFamily="18" charset="0"/>
                                    </a:rPr>
                                    <m:t>n</m:t>
                                  </m:r>
                                  <m:r>
                                    <a:rPr lang="zh-CN" altLang="en-US" sz="1600">
                                      <a:latin typeface="Cambria Math" panose="02040503050406030204" pitchFamily="18" charset="0"/>
                                    </a:rPr>
                                    <m:t>+1</m:t>
                                  </m:r>
                                </m:sub>
                              </m:sSub>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𝜓</m:t>
                                  </m:r>
                                </m:e>
                                <m:sub>
                                  <m:r>
                                    <a:rPr lang="zh-CN" altLang="en-US" sz="1600" i="1">
                                      <a:latin typeface="Cambria Math" panose="02040503050406030204" pitchFamily="18" charset="0"/>
                                    </a:rPr>
                                    <m:t>𝑛</m:t>
                                  </m:r>
                                  <m:r>
                                    <a:rPr lang="zh-CN" altLang="en-US" sz="1600">
                                      <a:latin typeface="Cambria Math" panose="02040503050406030204" pitchFamily="18" charset="0"/>
                                    </a:rPr>
                                    <m:t>,</m:t>
                                  </m:r>
                                  <m:r>
                                    <a:rPr lang="zh-CN" altLang="en-US" sz="1600" i="1">
                                      <a:latin typeface="Cambria Math" panose="02040503050406030204" pitchFamily="18" charset="0"/>
                                    </a:rPr>
                                    <m:t>𝑛</m:t>
                                  </m:r>
                                  <m:r>
                                    <a:rPr lang="zh-CN" altLang="en-US" sz="1600">
                                      <a:latin typeface="Cambria Math" panose="02040503050406030204" pitchFamily="18" charset="0"/>
                                    </a:rPr>
                                    <m:t>+1</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r>
                                        <a:rPr lang="zh-CN" altLang="en-US" sz="1600">
                                          <a:latin typeface="Cambria Math" panose="02040503050406030204" pitchFamily="18" charset="0"/>
                                        </a:rPr>
                                        <m:t>+1</m:t>
                                      </m:r>
                                    </m:sub>
                                  </m:sSub>
                                </m:e>
                              </m:d>
                              <m:r>
                                <a:rPr lang="zh-CN" altLang="en-US" sz="1600">
                                  <a:latin typeface="Cambria Math" panose="02040503050406030204" pitchFamily="18" charset="0"/>
                                </a:rPr>
                                <m:t>⋯</m:t>
                              </m:r>
                              <m:d>
                                <m:dPr>
                                  <m:begChr m:val="["/>
                                  <m:endChr m:val="]"/>
                                  <m:ctrlPr>
                                    <a:rPr lang="zh-CN" altLang="en-US" sz="1600" i="1">
                                      <a:latin typeface="Cambria Math" panose="02040503050406030204" pitchFamily="18" charset="0"/>
                                    </a:rPr>
                                  </m:ctrlPr>
                                </m:dPr>
                                <m:e>
                                  <m:nary>
                                    <m:naryPr>
                                      <m:chr m:val="∑"/>
                                      <m:limLoc m:val="undOvr"/>
                                      <m:grow m:val="on"/>
                                      <m:supHide m:val="on"/>
                                      <m:ctrlPr>
                                        <a:rPr lang="zh-CN" altLang="en-US" sz="1600" i="1">
                                          <a:latin typeface="Cambria Math" panose="02040503050406030204" pitchFamily="18" charset="0"/>
                                        </a:rPr>
                                      </m:ctrlPr>
                                    </m:naryPr>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sub>
                                      </m:sSub>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𝜓</m:t>
                                          </m:r>
                                        </m:e>
                                        <m:sub>
                                          <m:r>
                                            <a:rPr lang="zh-CN" altLang="en-US" sz="1600" i="1">
                                              <a:latin typeface="Cambria Math" panose="02040503050406030204" pitchFamily="18" charset="0"/>
                                            </a:rPr>
                                            <m:t>𝑁</m:t>
                                          </m:r>
                                          <m:r>
                                            <a:rPr lang="zh-CN" altLang="en-US" sz="1600">
                                              <a:latin typeface="Cambria Math" panose="02040503050406030204" pitchFamily="18" charset="0"/>
                                            </a:rPr>
                                            <m:t>−1,</m:t>
                                          </m:r>
                                          <m:r>
                                            <a:rPr lang="zh-CN" altLang="en-US" sz="1600" i="1">
                                              <a:latin typeface="Cambria Math" panose="02040503050406030204" pitchFamily="18" charset="0"/>
                                            </a:rPr>
                                            <m:t>𝑁</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r>
                                                <a:rPr lang="zh-CN" altLang="en-US" sz="1600">
                                                  <a:latin typeface="Cambria Math" panose="02040503050406030204" pitchFamily="18" charset="0"/>
                                                </a:rPr>
                                                <m:t>−1</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𝑁</m:t>
                                              </m:r>
                                            </m:sub>
                                          </m:sSub>
                                        </m:e>
                                      </m:d>
                                    </m:e>
                                  </m:nary>
                                </m:e>
                              </m:d>
                            </m:e>
                          </m:nary>
                          <m:r>
                            <a:rPr lang="zh-CN" altLang="en-US" sz="1600">
                              <a:latin typeface="Cambria Math" panose="02040503050406030204" pitchFamily="18" charset="0"/>
                            </a:rPr>
                            <m:t>⋯</m:t>
                          </m:r>
                        </m:e>
                      </m:d>
                      <m:r>
                        <a:rPr lang="zh-CN" altLang="en-US" sz="1600" i="1">
                          <a:latin typeface="Cambria Math" panose="02040503050406030204" pitchFamily="18" charset="0"/>
                        </a:rPr>
                        <m:t> </m:t>
                      </m:r>
                    </m:oMath>
                  </m:oMathPara>
                </a14:m>
                <a:endParaRPr lang="zh-CN" altLang="en-US" sz="1600" dirty="0"/>
              </a:p>
            </p:txBody>
          </p:sp>
        </mc:Choice>
        <mc:Fallback xmlns="">
          <p:sp>
            <p:nvSpPr>
              <p:cNvPr id="20" name="矩形 19">
                <a:extLst>
                  <a:ext uri="{FF2B5EF4-FFF2-40B4-BE49-F238E27FC236}">
                    <a16:creationId xmlns:a16="http://schemas.microsoft.com/office/drawing/2014/main" id="{25A9EDAD-0FD7-4798-AFEF-5EF635D79440}"/>
                  </a:ext>
                </a:extLst>
              </p:cNvPr>
              <p:cNvSpPr>
                <a:spLocks noRot="1" noChangeAspect="1" noMove="1" noResize="1" noEditPoints="1" noAdjustHandles="1" noChangeArrowheads="1" noChangeShapeType="1" noTextEdit="1"/>
              </p:cNvSpPr>
              <p:nvPr/>
            </p:nvSpPr>
            <p:spPr>
              <a:xfrm>
                <a:off x="2030470" y="4815240"/>
                <a:ext cx="5083058" cy="730969"/>
              </a:xfrm>
              <a:prstGeom prst="rect">
                <a:avLst/>
              </a:prstGeom>
              <a:blipFill>
                <a:blip r:embed="rId8"/>
                <a:stretch>
                  <a:fillRect/>
                </a:stretch>
              </a:blipFill>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CDF64EC6-FE7E-44AE-A8F5-CE55B4A93EFB}"/>
              </a:ext>
            </a:extLst>
          </p:cNvPr>
          <p:cNvSpPr txBox="1">
            <a:spLocks/>
          </p:cNvSpPr>
          <p:nvPr/>
        </p:nvSpPr>
        <p:spPr>
          <a:xfrm>
            <a:off x="681738" y="1480790"/>
            <a:ext cx="7619580" cy="27834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在图上传递局部消息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图片 14">
            <a:extLst>
              <a:ext uri="{FF2B5EF4-FFF2-40B4-BE49-F238E27FC236}">
                <a16:creationId xmlns:a16="http://schemas.microsoft.com/office/drawing/2014/main" id="{43DD0F7F-DC10-46C4-B72C-9BF100EE84A2}"/>
              </a:ext>
            </a:extLst>
          </p:cNvPr>
          <p:cNvPicPr>
            <a:picLocks noChangeAspect="1"/>
          </p:cNvPicPr>
          <p:nvPr/>
        </p:nvPicPr>
        <p:blipFill>
          <a:blip r:embed="rId9"/>
          <a:stretch>
            <a:fillRect/>
          </a:stretch>
        </p:blipFill>
        <p:spPr>
          <a:xfrm>
            <a:off x="1103607" y="2034139"/>
            <a:ext cx="6936785" cy="127397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0D56EAC-226C-485D-966C-E28E773B2D0A}"/>
                  </a:ext>
                </a:extLst>
              </p:cNvPr>
              <p:cNvSpPr/>
              <p:nvPr/>
            </p:nvSpPr>
            <p:spPr>
              <a:xfrm>
                <a:off x="1103607" y="5935405"/>
                <a:ext cx="2397579" cy="553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𝑝</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a:latin typeface="Cambria Math" panose="02040503050406030204" pitchFamily="18" charset="0"/>
                            </a:rPr>
                            <m:t>1</m:t>
                          </m:r>
                        </m:num>
                        <m:den>
                          <m:r>
                            <a:rPr lang="zh-CN" altLang="en-US" sz="1600" i="1">
                              <a:latin typeface="Cambria Math" panose="02040503050406030204" pitchFamily="18" charset="0"/>
                            </a:rPr>
                            <m:t>𝑍</m:t>
                          </m:r>
                        </m:den>
                      </m:f>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1">
                              <a:latin typeface="Cambria Math" panose="02040503050406030204" pitchFamily="18" charset="0"/>
                            </a:rPr>
                            <m:t>𝛼</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1">
                              <a:latin typeface="Cambria Math" panose="02040503050406030204" pitchFamily="18" charset="0"/>
                            </a:rPr>
                            <m:t>𝛽</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5" name="矩形 4">
                <a:extLst>
                  <a:ext uri="{FF2B5EF4-FFF2-40B4-BE49-F238E27FC236}">
                    <a16:creationId xmlns:a16="http://schemas.microsoft.com/office/drawing/2014/main" id="{10D56EAC-226C-485D-966C-E28E773B2D0A}"/>
                  </a:ext>
                </a:extLst>
              </p:cNvPr>
              <p:cNvSpPr>
                <a:spLocks noRot="1" noChangeAspect="1" noMove="1" noResize="1" noEditPoints="1" noAdjustHandles="1" noChangeArrowheads="1" noChangeShapeType="1" noTextEdit="1"/>
              </p:cNvSpPr>
              <p:nvPr/>
            </p:nvSpPr>
            <p:spPr>
              <a:xfrm>
                <a:off x="1103607" y="5935405"/>
                <a:ext cx="2397579" cy="553357"/>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657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解释：消息传递</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68</a:t>
            </a:fld>
            <a:endParaRPr lang="zh-CN" altLang="en-US" dirty="0"/>
          </a:p>
        </p:txBody>
      </p:sp>
      <p:sp>
        <p:nvSpPr>
          <p:cNvPr id="14" name="内容占位符 2">
            <a:extLst>
              <a:ext uri="{FF2B5EF4-FFF2-40B4-BE49-F238E27FC236}">
                <a16:creationId xmlns:a16="http://schemas.microsoft.com/office/drawing/2014/main" id="{CDF64EC6-FE7E-44AE-A8F5-CE55B4A93EFB}"/>
              </a:ext>
            </a:extLst>
          </p:cNvPr>
          <p:cNvSpPr txBox="1">
            <a:spLocks/>
          </p:cNvSpPr>
          <p:nvPr/>
        </p:nvSpPr>
        <p:spPr>
          <a:xfrm>
            <a:off x="681738" y="1480791"/>
            <a:ext cx="7619580" cy="475967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在图上传递局部消息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信息递归传递</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递归开始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图片 14">
            <a:extLst>
              <a:ext uri="{FF2B5EF4-FFF2-40B4-BE49-F238E27FC236}">
                <a16:creationId xmlns:a16="http://schemas.microsoft.com/office/drawing/2014/main" id="{43DD0F7F-DC10-46C4-B72C-9BF100EE84A2}"/>
              </a:ext>
            </a:extLst>
          </p:cNvPr>
          <p:cNvPicPr>
            <a:picLocks noChangeAspect="1"/>
          </p:cNvPicPr>
          <p:nvPr/>
        </p:nvPicPr>
        <p:blipFill>
          <a:blip r:embed="rId3"/>
          <a:stretch>
            <a:fillRect/>
          </a:stretch>
        </p:blipFill>
        <p:spPr>
          <a:xfrm>
            <a:off x="1103607" y="1857258"/>
            <a:ext cx="6936785" cy="127397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0D56EAC-226C-485D-966C-E28E773B2D0A}"/>
                  </a:ext>
                </a:extLst>
              </p:cNvPr>
              <p:cNvSpPr/>
              <p:nvPr/>
            </p:nvSpPr>
            <p:spPr>
              <a:xfrm>
                <a:off x="3286224" y="3157558"/>
                <a:ext cx="2397579" cy="553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𝑝</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a:latin typeface="Cambria Math" panose="02040503050406030204" pitchFamily="18" charset="0"/>
                            </a:rPr>
                            <m:t>1</m:t>
                          </m:r>
                        </m:num>
                        <m:den>
                          <m:r>
                            <a:rPr lang="zh-CN" altLang="en-US" sz="1600" i="1">
                              <a:latin typeface="Cambria Math" panose="02040503050406030204" pitchFamily="18" charset="0"/>
                            </a:rPr>
                            <m:t>𝑍</m:t>
                          </m:r>
                        </m:den>
                      </m:f>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1">
                              <a:latin typeface="Cambria Math" panose="02040503050406030204" pitchFamily="18" charset="0"/>
                            </a:rPr>
                            <m:t>𝛼</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𝜇</m:t>
                          </m:r>
                        </m:e>
                        <m:sub>
                          <m:r>
                            <a:rPr lang="zh-CN" altLang="en-US" sz="1600" i="1">
                              <a:latin typeface="Cambria Math" panose="02040503050406030204" pitchFamily="18" charset="0"/>
                            </a:rPr>
                            <m:t>𝛽</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𝑛</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5" name="矩形 4">
                <a:extLst>
                  <a:ext uri="{FF2B5EF4-FFF2-40B4-BE49-F238E27FC236}">
                    <a16:creationId xmlns:a16="http://schemas.microsoft.com/office/drawing/2014/main" id="{10D56EAC-226C-485D-966C-E28E773B2D0A}"/>
                  </a:ext>
                </a:extLst>
              </p:cNvPr>
              <p:cNvSpPr>
                <a:spLocks noRot="1" noChangeAspect="1" noMove="1" noResize="1" noEditPoints="1" noAdjustHandles="1" noChangeArrowheads="1" noChangeShapeType="1" noTextEdit="1"/>
              </p:cNvSpPr>
              <p:nvPr/>
            </p:nvSpPr>
            <p:spPr>
              <a:xfrm>
                <a:off x="3286224" y="3157558"/>
                <a:ext cx="2397579" cy="55335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872B28B-8FCA-42EB-AFC8-9F026EBB2F1C}"/>
                  </a:ext>
                </a:extLst>
              </p:cNvPr>
              <p:cNvSpPr/>
              <p:nvPr/>
            </p:nvSpPr>
            <p:spPr>
              <a:xfrm>
                <a:off x="1419050" y="4100363"/>
                <a:ext cx="6663298" cy="15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𝜇</m:t>
                              </m:r>
                            </m:e>
                            <m:sub>
                              <m:r>
                                <a:rPr lang="en-US" altLang="zh-CN" b="0" i="1" smtClean="0">
                                  <a:latin typeface="Cambria Math" panose="02040503050406030204" pitchFamily="18" charset="0"/>
                                </a:rPr>
                                <m:t>𝛼</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&amp;=</m:t>
                          </m:r>
                          <m:nary>
                            <m:naryPr>
                              <m:chr m:val="∑"/>
                              <m:supHide m:val="on"/>
                              <m:ctrlPr>
                                <a:rPr lang="zh-CN" altLang="zh-CN" b="0" i="1">
                                  <a:latin typeface="Cambria Math" panose="02040503050406030204" pitchFamily="18" charset="0"/>
                                </a:rPr>
                              </m:ctrlPr>
                            </m:naryPr>
                            <m:sub>
                              <m:sSub>
                                <m:sSubPr>
                                  <m:ctrlPr>
                                    <a:rPr lang="zh-CN" altLang="zh-CN" b="0"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a:latin typeface="Cambria Math" panose="02040503050406030204" pitchFamily="18" charset="0"/>
                                    </a:rPr>
                                    <m:t>1</m:t>
                                  </m:r>
                                </m:sub>
                              </m:sSub>
                            </m:sub>
                            <m:sup/>
                            <m:e>
                              <m:sSub>
                                <m:sSubPr>
                                  <m:ctrlPr>
                                    <a:rPr lang="zh-CN" altLang="zh-CN" b="0"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𝑛</m:t>
                                  </m:r>
                                  <m:r>
                                    <a:rPr lang="en-US" altLang="zh-CN" i="1">
                                      <a:latin typeface="Cambria Math" panose="02040503050406030204" pitchFamily="18" charset="0"/>
                                    </a:rPr>
                                    <m:t>−1,</m:t>
                                  </m:r>
                                  <m:r>
                                    <a:rPr lang="en-US" altLang="zh-CN" i="1">
                                      <a:latin typeface="Cambria Math" panose="02040503050406030204" pitchFamily="18" charset="0"/>
                                    </a:rPr>
                                    <m:t>𝑛</m:t>
                                  </m:r>
                                </m:sub>
                              </m:sSub>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d>
                                <m:dPr>
                                  <m:begChr m:val="["/>
                                  <m:endChr m:val="]"/>
                                  <m:ctrlPr>
                                    <a:rPr lang="en-US" altLang="zh-CN" i="1">
                                      <a:latin typeface="Cambria Math" panose="02040503050406030204" pitchFamily="18" charset="0"/>
                                    </a:rPr>
                                  </m:ctrlPr>
                                </m:dPr>
                                <m:e>
                                  <m:nary>
                                    <m:naryPr>
                                      <m:chr m:val="∑"/>
                                      <m:supHide m:val="on"/>
                                      <m:ctrlPr>
                                        <a:rPr lang="zh-CN" altLang="zh-CN" i="1">
                                          <a:latin typeface="Cambria Math" panose="02040503050406030204" pitchFamily="18" charset="0"/>
                                        </a:rPr>
                                      </m:ctrlPr>
                                    </m:naryPr>
                                    <m:sub>
                                      <m:sSub>
                                        <m:sSubPr>
                                          <m:ctrlPr>
                                            <a:rPr lang="zh-CN" altLang="zh-CN" b="0"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sub>
                                    <m:sup/>
                                    <m:e>
                                      <m:sSub>
                                        <m:sSubPr>
                                          <m:ctrlPr>
                                            <a:rPr lang="zh-CN" altLang="zh-CN" b="0" i="1">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d>
                                        <m:dPr>
                                          <m:ctrlPr>
                                            <a:rPr lang="en-US" altLang="zh-CN" b="0" i="1">
                                              <a:latin typeface="Cambria Math" panose="02040503050406030204" pitchFamily="18" charset="0"/>
                                            </a:rPr>
                                          </m:ctrlPr>
                                        </m:dPr>
                                        <m:e>
                                          <m:sSub>
                                            <m:sSubPr>
                                              <m:ctrlPr>
                                                <a:rPr lang="zh-CN" altLang="zh-CN" b="0"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e>
                                      </m:d>
                                    </m:e>
                                  </m:nary>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ub>
                                      </m:sSub>
                                    </m:sub>
                                    <m:sup/>
                                    <m:e>
                                      <m:r>
                                        <a:rPr lang="en-US" altLang="zh-CN" b="0" i="1" smtClean="0">
                                          <a:latin typeface="Cambria Math" panose="02040503050406030204" pitchFamily="18" charset="0"/>
                                        </a:rPr>
                                        <m:t>…</m:t>
                                      </m:r>
                                    </m:e>
                                  </m:nary>
                                </m:e>
                              </m:d>
                            </m:e>
                          </m:nary>
                        </m:e>
                        <m:e>
                          <m:r>
                            <a:rPr lang="en-US" altLang="zh-CN" b="0" i="1" smtClean="0">
                              <a:latin typeface="Cambria Math" panose="02040503050406030204" pitchFamily="18" charset="0"/>
                            </a:rPr>
                            <m:t>&amp;</m:t>
                          </m:r>
                          <m:r>
                            <a:rPr lang="en-US" altLang="zh-CN" i="1">
                              <a:latin typeface="Cambria Math" panose="02040503050406030204" pitchFamily="18" charset="0"/>
                            </a:rPr>
                            <m:t>=</m:t>
                          </m:r>
                          <m:nary>
                            <m:naryPr>
                              <m:chr m:val="∑"/>
                              <m:supHide m:val="on"/>
                              <m:ctrlPr>
                                <a:rPr lang="en-US" altLang="zh-CN" b="0" i="1">
                                  <a:latin typeface="Cambria Math" panose="02040503050406030204" pitchFamily="18" charset="0"/>
                                </a:rPr>
                              </m:ctrlPr>
                            </m:naryPr>
                            <m:sub>
                              <m:sSub>
                                <m:sSubPr>
                                  <m:ctrlPr>
                                    <a:rPr lang="en-US" altLang="zh-CN" b="0"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𝑛</m:t>
                                  </m:r>
                                  <m:r>
                                    <a:rPr lang="en-US" altLang="zh-CN" i="1">
                                      <a:latin typeface="Cambria Math" panose="02040503050406030204" pitchFamily="18" charset="0"/>
                                    </a:rPr>
                                    <m:t>−1,</m:t>
                                  </m:r>
                                  <m:r>
                                    <a:rPr lang="en-US" altLang="zh-CN" i="1">
                                      <a:latin typeface="Cambria Math" panose="02040503050406030204" pitchFamily="18" charset="0"/>
                                    </a:rPr>
                                    <m:t>𝑛</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𝛼</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r>
                                        <a:rPr lang="en-US" altLang="zh-CN" i="1">
                                          <a:latin typeface="Cambria Math" panose="02040503050406030204" pitchFamily="18" charset="0"/>
                                        </a:rPr>
                                        <m:t>−1</m:t>
                                      </m:r>
                                    </m:sub>
                                  </m:sSub>
                                </m:e>
                              </m:d>
                            </m:e>
                          </m:nary>
                        </m:e>
                      </m:eqArr>
                    </m:oMath>
                  </m:oMathPara>
                </a14:m>
                <a:endParaRPr lang="zh-CN" altLang="en-US" dirty="0"/>
              </a:p>
            </p:txBody>
          </p:sp>
        </mc:Choice>
        <mc:Fallback xmlns="">
          <p:sp>
            <p:nvSpPr>
              <p:cNvPr id="3" name="矩形 2">
                <a:extLst>
                  <a:ext uri="{FF2B5EF4-FFF2-40B4-BE49-F238E27FC236}">
                    <a16:creationId xmlns:a16="http://schemas.microsoft.com/office/drawing/2014/main" id="{D872B28B-8FCA-42EB-AFC8-9F026EBB2F1C}"/>
                  </a:ext>
                </a:extLst>
              </p:cNvPr>
              <p:cNvSpPr>
                <a:spLocks noRot="1" noChangeAspect="1" noMove="1" noResize="1" noEditPoints="1" noAdjustHandles="1" noChangeArrowheads="1" noChangeShapeType="1" noTextEdit="1"/>
              </p:cNvSpPr>
              <p:nvPr/>
            </p:nvSpPr>
            <p:spPr>
              <a:xfrm>
                <a:off x="1419050" y="4100363"/>
                <a:ext cx="6663298" cy="155664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5260A7-B89D-42B4-898E-E79962C88589}"/>
                  </a:ext>
                </a:extLst>
              </p:cNvPr>
              <p:cNvSpPr/>
              <p:nvPr/>
            </p:nvSpPr>
            <p:spPr>
              <a:xfrm>
                <a:off x="3239198" y="5944988"/>
                <a:ext cx="2665602" cy="7973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𝛼</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0">
                                      <a:latin typeface="Cambria Math" panose="02040503050406030204" pitchFamily="18" charset="0"/>
                                    </a:rPr>
                                    <m:t>1,2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365260A7-B89D-42B4-898E-E79962C88589}"/>
                  </a:ext>
                </a:extLst>
              </p:cNvPr>
              <p:cNvSpPr>
                <a:spLocks noRot="1" noChangeAspect="1" noMove="1" noResize="1" noEditPoints="1" noAdjustHandles="1" noChangeArrowheads="1" noChangeShapeType="1" noTextEdit="1"/>
              </p:cNvSpPr>
              <p:nvPr/>
            </p:nvSpPr>
            <p:spPr>
              <a:xfrm>
                <a:off x="3239198" y="5944988"/>
                <a:ext cx="2665602" cy="79733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3643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树图模型推断</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19429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一个用户行为建模的简单例子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graphicFrame>
        <p:nvGraphicFramePr>
          <p:cNvPr id="7" name="Content Placeholder 3">
            <a:extLst>
              <a:ext uri="{FF2B5EF4-FFF2-40B4-BE49-F238E27FC236}">
                <a16:creationId xmlns:a16="http://schemas.microsoft.com/office/drawing/2014/main" id="{37B1678A-BEBD-4BF7-93FA-5CB7FA623902}"/>
              </a:ext>
            </a:extLst>
          </p:cNvPr>
          <p:cNvGraphicFramePr>
            <a:graphicFrameLocks/>
          </p:cNvGraphicFramePr>
          <p:nvPr/>
        </p:nvGraphicFramePr>
        <p:xfrm>
          <a:off x="664861" y="1366730"/>
          <a:ext cx="7886704" cy="1905000"/>
        </p:xfrm>
        <a:graphic>
          <a:graphicData uri="http://schemas.openxmlformats.org/drawingml/2006/table">
            <a:tbl>
              <a:tblPr firstRow="1" bandRow="1">
                <a:tableStyleId>{073A0DAA-6AF3-43AB-8588-CEC1D06C72B9}</a:tableStyleId>
              </a:tblPr>
              <a:tblGrid>
                <a:gridCol w="899123">
                  <a:extLst>
                    <a:ext uri="{9D8B030D-6E8A-4147-A177-3AD203B41FA5}">
                      <a16:colId xmlns:a16="http://schemas.microsoft.com/office/drawing/2014/main" val="20000"/>
                    </a:ext>
                  </a:extLst>
                </a:gridCol>
                <a:gridCol w="787652">
                  <a:extLst>
                    <a:ext uri="{9D8B030D-6E8A-4147-A177-3AD203B41FA5}">
                      <a16:colId xmlns:a16="http://schemas.microsoft.com/office/drawing/2014/main" val="20001"/>
                    </a:ext>
                  </a:extLst>
                </a:gridCol>
                <a:gridCol w="706170">
                  <a:extLst>
                    <a:ext uri="{9D8B030D-6E8A-4147-A177-3AD203B41FA5}">
                      <a16:colId xmlns:a16="http://schemas.microsoft.com/office/drawing/2014/main" val="20002"/>
                    </a:ext>
                  </a:extLst>
                </a:gridCol>
                <a:gridCol w="1269749">
                  <a:extLst>
                    <a:ext uri="{9D8B030D-6E8A-4147-A177-3AD203B41FA5}">
                      <a16:colId xmlns:a16="http://schemas.microsoft.com/office/drawing/2014/main" val="20003"/>
                    </a:ext>
                  </a:extLst>
                </a:gridCol>
                <a:gridCol w="1215428">
                  <a:extLst>
                    <a:ext uri="{9D8B030D-6E8A-4147-A177-3AD203B41FA5}">
                      <a16:colId xmlns:a16="http://schemas.microsoft.com/office/drawing/2014/main" val="20004"/>
                    </a:ext>
                  </a:extLst>
                </a:gridCol>
                <a:gridCol w="1616044">
                  <a:extLst>
                    <a:ext uri="{9D8B030D-6E8A-4147-A177-3AD203B41FA5}">
                      <a16:colId xmlns:a16="http://schemas.microsoft.com/office/drawing/2014/main" val="20005"/>
                    </a:ext>
                  </a:extLst>
                </a:gridCol>
                <a:gridCol w="1392538">
                  <a:extLst>
                    <a:ext uri="{9D8B030D-6E8A-4147-A177-3AD203B41FA5}">
                      <a16:colId xmlns:a16="http://schemas.microsoft.com/office/drawing/2014/main" val="20006"/>
                    </a:ext>
                  </a:extLst>
                </a:gridCol>
              </a:tblGrid>
              <a:tr h="278130">
                <a:tc>
                  <a:txBody>
                    <a:bodyPr/>
                    <a:lstStyle/>
                    <a:p>
                      <a:pPr algn="ctr"/>
                      <a:r>
                        <a:rPr lang="en-US" sz="1400" dirty="0"/>
                        <a:t>Interest</a:t>
                      </a:r>
                    </a:p>
                  </a:txBody>
                  <a:tcPr marL="68580" marR="68580" marT="34290" marB="34290">
                    <a:solidFill>
                      <a:schemeClr val="accent4"/>
                    </a:solidFill>
                  </a:tcPr>
                </a:tc>
                <a:tc>
                  <a:txBody>
                    <a:bodyPr/>
                    <a:lstStyle/>
                    <a:p>
                      <a:pPr algn="ctr"/>
                      <a:r>
                        <a:rPr lang="en-US" sz="1400" dirty="0"/>
                        <a:t>Gender</a:t>
                      </a:r>
                    </a:p>
                  </a:txBody>
                  <a:tcPr marL="68580" marR="68580" marT="34290" marB="34290">
                    <a:solidFill>
                      <a:schemeClr val="accent4"/>
                    </a:solidFill>
                  </a:tcPr>
                </a:tc>
                <a:tc>
                  <a:txBody>
                    <a:bodyPr/>
                    <a:lstStyle/>
                    <a:p>
                      <a:pPr algn="ctr"/>
                      <a:r>
                        <a:rPr lang="en-US" sz="1400" dirty="0"/>
                        <a:t>Age</a:t>
                      </a:r>
                    </a:p>
                  </a:txBody>
                  <a:tcPr marL="68580" marR="68580" marT="34290" marB="34290">
                    <a:solidFill>
                      <a:schemeClr val="accent4"/>
                    </a:solidFill>
                  </a:tcPr>
                </a:tc>
                <a:tc>
                  <a:txBody>
                    <a:bodyPr/>
                    <a:lstStyle/>
                    <a:p>
                      <a:pPr algn="ctr"/>
                      <a:r>
                        <a:rPr lang="en-US" sz="1400" dirty="0"/>
                        <a:t>BBC Sports</a:t>
                      </a:r>
                    </a:p>
                  </a:txBody>
                  <a:tcPr marL="68580" marR="68580" marT="34290" marB="34290">
                    <a:solidFill>
                      <a:schemeClr val="accent1"/>
                    </a:solidFill>
                  </a:tcPr>
                </a:tc>
                <a:tc>
                  <a:txBody>
                    <a:bodyPr/>
                    <a:lstStyle/>
                    <a:p>
                      <a:pPr algn="ctr"/>
                      <a:r>
                        <a:rPr lang="en-US" sz="1400" dirty="0"/>
                        <a:t>PubMed</a:t>
                      </a:r>
                    </a:p>
                  </a:txBody>
                  <a:tcPr marL="68580" marR="68580" marT="34290" marB="34290">
                    <a:solidFill>
                      <a:schemeClr val="accent1"/>
                    </a:solidFill>
                  </a:tcPr>
                </a:tc>
                <a:tc>
                  <a:txBody>
                    <a:bodyPr/>
                    <a:lstStyle/>
                    <a:p>
                      <a:pPr algn="ctr"/>
                      <a:r>
                        <a:rPr lang="en-US" sz="1400" dirty="0"/>
                        <a:t>Bloomberg Business</a:t>
                      </a:r>
                    </a:p>
                  </a:txBody>
                  <a:tcPr marL="68580" marR="68580" marT="34290" marB="34290">
                    <a:solidFill>
                      <a:schemeClr val="accent1"/>
                    </a:solidFill>
                  </a:tcPr>
                </a:tc>
                <a:tc>
                  <a:txBody>
                    <a:bodyPr/>
                    <a:lstStyle/>
                    <a:p>
                      <a:pPr algn="ctr"/>
                      <a:r>
                        <a:rPr lang="en-US" sz="1400" dirty="0"/>
                        <a:t>Spotify</a:t>
                      </a:r>
                    </a:p>
                  </a:txBody>
                  <a:tcPr marL="68580" marR="68580" marT="34290" marB="34290">
                    <a:solidFill>
                      <a:schemeClr val="accent1"/>
                    </a:solidFill>
                  </a:tcPr>
                </a:tc>
                <a:extLst>
                  <a:ext uri="{0D108BD9-81ED-4DB2-BD59-A6C34878D82A}">
                    <a16:rowId xmlns:a16="http://schemas.microsoft.com/office/drawing/2014/main" val="10000"/>
                  </a:ext>
                </a:extLst>
              </a:tr>
              <a:tr h="278130">
                <a:tc>
                  <a:txBody>
                    <a:bodyPr/>
                    <a:lstStyle/>
                    <a:p>
                      <a:pPr algn="ctr"/>
                      <a:r>
                        <a:rPr lang="en-US" sz="1400" dirty="0"/>
                        <a:t>Finance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29</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extLst>
                  <a:ext uri="{0D108BD9-81ED-4DB2-BD59-A6C34878D82A}">
                    <a16:rowId xmlns:a16="http://schemas.microsoft.com/office/drawing/2014/main" val="10001"/>
                  </a:ext>
                </a:extLst>
              </a:tr>
              <a:tr h="278130">
                <a:tc>
                  <a:txBody>
                    <a:bodyPr/>
                    <a:lstStyle/>
                    <a:p>
                      <a:pPr algn="ctr"/>
                      <a:r>
                        <a:rPr lang="en-US" sz="1400" dirty="0"/>
                        <a:t>Sports</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21</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32</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extLst>
                  <a:ext uri="{0D108BD9-81ED-4DB2-BD59-A6C34878D82A}">
                    <a16:rowId xmlns:a16="http://schemas.microsoft.com/office/drawing/2014/main" val="10003"/>
                  </a:ext>
                </a:extLst>
              </a:tr>
              <a:tr h="278130">
                <a:tc>
                  <a:txBody>
                    <a:bodyPr/>
                    <a:lstStyle/>
                    <a:p>
                      <a:pPr algn="ctr"/>
                      <a:r>
                        <a:rPr lang="en-US" sz="1400" dirty="0"/>
                        <a:t>Music</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25</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extLst>
                  <a:ext uri="{0D108BD9-81ED-4DB2-BD59-A6C34878D82A}">
                    <a16:rowId xmlns:a16="http://schemas.microsoft.com/office/drawing/2014/main" val="10004"/>
                  </a:ext>
                </a:extLst>
              </a:tr>
              <a:tr h="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40</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Yes</a:t>
                      </a:r>
                    </a:p>
                  </a:txBody>
                  <a:tcPr marL="68580" marR="68580" marT="34290" marB="34290">
                    <a:solidFill>
                      <a:schemeClr val="accent1">
                        <a:lumMod val="60000"/>
                        <a:lumOff val="40000"/>
                      </a:schemeClr>
                    </a:solidFill>
                  </a:tcPr>
                </a:tc>
                <a:tc>
                  <a:txBody>
                    <a:bodyPr/>
                    <a:lstStyle/>
                    <a:p>
                      <a:pPr algn="ctr"/>
                      <a:r>
                        <a:rPr lang="en-US" sz="1400" dirty="0"/>
                        <a:t>No</a:t>
                      </a:r>
                    </a:p>
                  </a:txBody>
                  <a:tcPr marL="68580" marR="68580" marT="34290" marB="34290">
                    <a:solidFill>
                      <a:schemeClr val="accent1">
                        <a:lumMod val="60000"/>
                        <a:lumOff val="40000"/>
                      </a:schemeClr>
                    </a:solidFill>
                  </a:tcPr>
                </a:tc>
                <a:extLst>
                  <a:ext uri="{0D108BD9-81ED-4DB2-BD59-A6C34878D82A}">
                    <a16:rowId xmlns:a16="http://schemas.microsoft.com/office/drawing/2014/main" val="10005"/>
                  </a:ext>
                </a:extLst>
              </a:tr>
            </a:tbl>
          </a:graphicData>
        </a:graphic>
      </p:graphicFrame>
      <p:sp>
        <p:nvSpPr>
          <p:cNvPr id="8" name="内容占位符 2">
            <a:extLst>
              <a:ext uri="{FF2B5EF4-FFF2-40B4-BE49-F238E27FC236}">
                <a16:creationId xmlns:a16="http://schemas.microsoft.com/office/drawing/2014/main" id="{CB71DF0C-3EC1-4B71-8DB6-A73931180E5A}"/>
              </a:ext>
            </a:extLst>
          </p:cNvPr>
          <p:cNvSpPr txBox="1">
            <a:spLocks/>
          </p:cNvSpPr>
          <p:nvPr/>
        </p:nvSpPr>
        <p:spPr>
          <a:xfrm>
            <a:off x="195075" y="3499703"/>
            <a:ext cx="8826275" cy="28439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联合数据分布</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p(Interest=Finance, Gender=Male, Age=29, Browsing=BBC </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Sports,Bloomberg</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Business)</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sz="1800" dirty="0">
                <a:solidFill>
                  <a:srgbClr val="00B0F0"/>
                </a:solidFill>
              </a:rPr>
              <a:t>p(Interest=Finance | Browsing=BBC </a:t>
            </a:r>
            <a:r>
              <a:rPr lang="en-US" altLang="zh-CN" sz="1800" dirty="0" err="1">
                <a:solidFill>
                  <a:srgbClr val="00B0F0"/>
                </a:solidFill>
              </a:rPr>
              <a:t>Sports,Bloomberg</a:t>
            </a:r>
            <a:r>
              <a:rPr lang="en-US" altLang="zh-CN" sz="1800" dirty="0">
                <a:solidFill>
                  <a:srgbClr val="00B0F0"/>
                </a:solidFill>
              </a:rPr>
              <a:t> Business)</a:t>
            </a:r>
          </a:p>
          <a:p>
            <a:pPr marL="0" indent="0" algn="ctr">
              <a:buNone/>
            </a:pPr>
            <a:r>
              <a:rPr lang="en-US" altLang="zh-CN" sz="1800" dirty="0">
                <a:solidFill>
                  <a:srgbClr val="00B0F0"/>
                </a:solidFill>
              </a:rPr>
              <a:t>p(Gender=Male | Browsing=BBC </a:t>
            </a:r>
            <a:r>
              <a:rPr lang="en-US" altLang="zh-CN" sz="1800" dirty="0" err="1">
                <a:solidFill>
                  <a:srgbClr val="00B0F0"/>
                </a:solidFill>
              </a:rPr>
              <a:t>Sports,Bloomberg</a:t>
            </a:r>
            <a:r>
              <a:rPr lang="en-US" altLang="zh-CN" sz="1800" dirty="0">
                <a:solidFill>
                  <a:srgbClr val="00B0F0"/>
                </a:solidFill>
              </a:rPr>
              <a:t> Business)</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64523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4480C692-B31A-0344-BFAA-BF8D473C02A8}"/>
              </a:ext>
            </a:extLst>
          </p:cNvPr>
          <p:cNvSpPr>
            <a:spLocks noGrp="1"/>
          </p:cNvSpPr>
          <p:nvPr>
            <p:ph type="sldNum" sz="quarter" idx="19"/>
          </p:nvPr>
        </p:nvSpPr>
        <p:spPr/>
        <p:txBody>
          <a:bodyPr/>
          <a:lstStyle/>
          <a:p>
            <a:fld id="{5DD3DB80-B894-403A-B48E-6FDC1A72010E}" type="slidenum">
              <a:rPr lang="zh-CN" altLang="en-US" smtClean="0"/>
              <a:pPr/>
              <a:t>70</a:t>
            </a:fld>
            <a:endParaRPr lang="zh-CN" altLang="en-US" dirty="0"/>
          </a:p>
        </p:txBody>
      </p:sp>
      <p:sp>
        <p:nvSpPr>
          <p:cNvPr id="11" name="文本占位符 1">
            <a:extLst>
              <a:ext uri="{FF2B5EF4-FFF2-40B4-BE49-F238E27FC236}">
                <a16:creationId xmlns:a16="http://schemas.microsoft.com/office/drawing/2014/main" id="{3296A87F-F951-AE48-9C79-1BD310D19200}"/>
              </a:ext>
            </a:extLst>
          </p:cNvPr>
          <p:cNvSpPr>
            <a:spLocks noGrp="1"/>
          </p:cNvSpPr>
          <p:nvPr>
            <p:ph type="body" idx="1"/>
          </p:nvPr>
        </p:nvSpPr>
        <p:spPr>
          <a:xfrm>
            <a:off x="5199300" y="2472662"/>
            <a:ext cx="3441065" cy="407781"/>
          </a:xfrm>
        </p:spPr>
        <p:txBody>
          <a:bodyPr anchor="ctr" anchorCtr="0">
            <a:normAutofit lnSpcReduction="10000"/>
          </a:bodyPr>
          <a:lstStyle/>
          <a:p>
            <a:r>
              <a:rPr kumimoji="1" lang="zh-CN" altLang="en-US" dirty="0"/>
              <a:t>树图模型</a:t>
            </a:r>
          </a:p>
        </p:txBody>
      </p:sp>
      <p:sp>
        <p:nvSpPr>
          <p:cNvPr id="12" name="文本占位符 2">
            <a:extLst>
              <a:ext uri="{FF2B5EF4-FFF2-40B4-BE49-F238E27FC236}">
                <a16:creationId xmlns:a16="http://schemas.microsoft.com/office/drawing/2014/main" id="{5724F0BF-53A1-8C4C-AD42-0E17F053D77A}"/>
              </a:ext>
            </a:extLst>
          </p:cNvPr>
          <p:cNvSpPr>
            <a:spLocks noGrp="1"/>
          </p:cNvSpPr>
          <p:nvPr>
            <p:ph type="body" idx="12"/>
          </p:nvPr>
        </p:nvSpPr>
        <p:spPr>
          <a:xfrm>
            <a:off x="4428196" y="2438372"/>
            <a:ext cx="636022" cy="407781"/>
          </a:xfrm>
        </p:spPr>
        <p:txBody>
          <a:bodyPr/>
          <a:lstStyle/>
          <a:p>
            <a:r>
              <a:rPr kumimoji="1" lang="en-US" altLang="zh-CN" dirty="0"/>
              <a:t>01</a:t>
            </a:r>
            <a:endParaRPr kumimoji="1" lang="zh-CN" altLang="en-US" dirty="0"/>
          </a:p>
        </p:txBody>
      </p:sp>
      <p:sp>
        <p:nvSpPr>
          <p:cNvPr id="13" name="文本占位符 3">
            <a:extLst>
              <a:ext uri="{FF2B5EF4-FFF2-40B4-BE49-F238E27FC236}">
                <a16:creationId xmlns:a16="http://schemas.microsoft.com/office/drawing/2014/main" id="{6CFF8168-52EA-4041-999C-A03781529AD1}"/>
              </a:ext>
            </a:extLst>
          </p:cNvPr>
          <p:cNvSpPr>
            <a:spLocks noGrp="1"/>
          </p:cNvSpPr>
          <p:nvPr>
            <p:ph type="body" idx="13"/>
          </p:nvPr>
        </p:nvSpPr>
        <p:spPr>
          <a:xfrm>
            <a:off x="5199300" y="3251363"/>
            <a:ext cx="4109800" cy="407781"/>
          </a:xfrm>
        </p:spPr>
        <p:txBody>
          <a:bodyPr anchor="ctr" anchorCtr="0">
            <a:normAutofit lnSpcReduction="10000"/>
          </a:bodyPr>
          <a:lstStyle/>
          <a:p>
            <a:r>
              <a:rPr kumimoji="1" lang="zh-CN" altLang="en-US" dirty="0"/>
              <a:t>因子图</a:t>
            </a:r>
          </a:p>
        </p:txBody>
      </p:sp>
      <p:sp>
        <p:nvSpPr>
          <p:cNvPr id="14" name="文本占位符 4">
            <a:extLst>
              <a:ext uri="{FF2B5EF4-FFF2-40B4-BE49-F238E27FC236}">
                <a16:creationId xmlns:a16="http://schemas.microsoft.com/office/drawing/2014/main" id="{3A06AF6E-4CC5-1448-8068-D29DC14654CF}"/>
              </a:ext>
            </a:extLst>
          </p:cNvPr>
          <p:cNvSpPr>
            <a:spLocks noGrp="1"/>
          </p:cNvSpPr>
          <p:nvPr>
            <p:ph type="body" idx="14"/>
          </p:nvPr>
        </p:nvSpPr>
        <p:spPr>
          <a:xfrm>
            <a:off x="4428196" y="3217073"/>
            <a:ext cx="636022" cy="407781"/>
          </a:xfrm>
        </p:spPr>
        <p:txBody>
          <a:bodyPr/>
          <a:lstStyle/>
          <a:p>
            <a:r>
              <a:rPr kumimoji="1" lang="en-US" altLang="zh-CN" dirty="0"/>
              <a:t>02</a:t>
            </a:r>
            <a:endParaRPr kumimoji="1" lang="zh-CN" altLang="en-US" dirty="0"/>
          </a:p>
        </p:txBody>
      </p:sp>
      <p:sp>
        <p:nvSpPr>
          <p:cNvPr id="7" name="文本占位符 3">
            <a:extLst>
              <a:ext uri="{FF2B5EF4-FFF2-40B4-BE49-F238E27FC236}">
                <a16:creationId xmlns:a16="http://schemas.microsoft.com/office/drawing/2014/main" id="{7DD9576C-EF54-4BEE-A595-BCA35F1D304C}"/>
              </a:ext>
            </a:extLst>
          </p:cNvPr>
          <p:cNvSpPr txBox="1">
            <a:spLocks/>
          </p:cNvSpPr>
          <p:nvPr/>
        </p:nvSpPr>
        <p:spPr>
          <a:xfrm>
            <a:off x="5199300" y="4041954"/>
            <a:ext cx="4719400" cy="407781"/>
          </a:xfrm>
          <a:prstGeom prst="rect">
            <a:avLst/>
          </a:prstGeom>
        </p:spPr>
        <p:txBody>
          <a:bodyPr vert="horz" lIns="91440" tIns="45720" rIns="91440" bIns="45720" rtlCol="0" anchor="ctr" anchorCtr="0">
            <a:normAutofit lnSpcReduction="10000"/>
          </a:bodyPr>
          <a:lstStyle>
            <a:lvl1pPr marL="0" indent="0" algn="l" defTabSz="685766" rtl="0" eaLnBrk="1" latinLnBrk="0" hangingPunct="1">
              <a:lnSpc>
                <a:spcPct val="90000"/>
              </a:lnSpc>
              <a:spcBef>
                <a:spcPts val="750"/>
              </a:spcBef>
              <a:buFont typeface="Arial" panose="020B0604020202020204" pitchFamily="34" charset="0"/>
              <a:buNone/>
              <a:defRPr sz="24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dirty="0"/>
              <a:t>加乘算法</a:t>
            </a:r>
          </a:p>
        </p:txBody>
      </p:sp>
      <p:sp>
        <p:nvSpPr>
          <p:cNvPr id="8" name="文本占位符 4">
            <a:extLst>
              <a:ext uri="{FF2B5EF4-FFF2-40B4-BE49-F238E27FC236}">
                <a16:creationId xmlns:a16="http://schemas.microsoft.com/office/drawing/2014/main" id="{23A9F903-E11D-4EE5-9879-D4A9A6330685}"/>
              </a:ext>
            </a:extLst>
          </p:cNvPr>
          <p:cNvSpPr txBox="1">
            <a:spLocks/>
          </p:cNvSpPr>
          <p:nvPr/>
        </p:nvSpPr>
        <p:spPr>
          <a:xfrm>
            <a:off x="4428196" y="4007664"/>
            <a:ext cx="636022" cy="407781"/>
          </a:xfrm>
          <a:prstGeom prst="rect">
            <a:avLst/>
          </a:prstGeom>
        </p:spPr>
        <p:txBody>
          <a:bodyPr vert="horz" lIns="91440" tIns="45720" rIns="91440" bIns="45720" rtlCol="0">
            <a:noAutofit/>
          </a:bodyPr>
          <a:lstStyle>
            <a:lvl1pPr marL="0" indent="0" algn="ctr" defTabSz="685766" rtl="0" eaLnBrk="1" latinLnBrk="0" hangingPunct="1">
              <a:lnSpc>
                <a:spcPct val="90000"/>
              </a:lnSpc>
              <a:spcBef>
                <a:spcPts val="750"/>
              </a:spcBef>
              <a:buFont typeface="Arial" panose="020B0604020202020204" pitchFamily="34" charset="0"/>
              <a:buNone/>
              <a:defRPr sz="28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dirty="0"/>
              <a:t>03</a:t>
            </a:r>
            <a:endParaRPr kumimoji="1" lang="zh-CN" altLang="en-US" dirty="0"/>
          </a:p>
        </p:txBody>
      </p:sp>
    </p:spTree>
    <p:extLst>
      <p:ext uri="{BB962C8B-B14F-4D97-AF65-F5344CB8AC3E}">
        <p14:creationId xmlns:p14="http://schemas.microsoft.com/office/powerpoint/2010/main" val="851351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71</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1766205" y="2818892"/>
            <a:ext cx="5167602" cy="1220215"/>
          </a:xfrm>
        </p:spPr>
        <p:txBody>
          <a:bodyPr>
            <a:normAutofit/>
          </a:bodyPr>
          <a:lstStyle/>
          <a:p>
            <a:r>
              <a:rPr kumimoji="1" lang="zh-CN" altLang="en-US" dirty="0"/>
              <a:t>树图模型</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058650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树图模型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72</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7" y="3688524"/>
            <a:ext cx="7958627" cy="33259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无向图树</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：任何节点对之间只有一条路径的图</a:t>
            </a:r>
          </a:p>
          <a:p>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有向图树</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：有一个被称作根的节点没有父节点，所有其他节点都有一个父节点</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因此，联姻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(Moralization)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步骤不会增加任何连边</a:t>
            </a:r>
          </a:p>
          <a:p>
            <a:r>
              <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Polytree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：有向图中具有多个父节点的节点，但在任意两个节点之间仍然只有一条路径（忽略箭头的方向）</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在介绍推断算法之前，先讨论一般形式：因子图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3" name="图片 12">
            <a:extLst>
              <a:ext uri="{FF2B5EF4-FFF2-40B4-BE49-F238E27FC236}">
                <a16:creationId xmlns:a16="http://schemas.microsoft.com/office/drawing/2014/main" id="{41AD73BC-7C4F-489F-A8D0-21614C525FE2}"/>
              </a:ext>
            </a:extLst>
          </p:cNvPr>
          <p:cNvPicPr>
            <a:picLocks noChangeAspect="1"/>
          </p:cNvPicPr>
          <p:nvPr/>
        </p:nvPicPr>
        <p:blipFill>
          <a:blip r:embed="rId3"/>
          <a:stretch>
            <a:fillRect/>
          </a:stretch>
        </p:blipFill>
        <p:spPr>
          <a:xfrm>
            <a:off x="1541417" y="1397001"/>
            <a:ext cx="6212678" cy="1772476"/>
          </a:xfrm>
          <a:prstGeom prst="rect">
            <a:avLst/>
          </a:prstGeom>
        </p:spPr>
      </p:pic>
      <p:sp>
        <p:nvSpPr>
          <p:cNvPr id="3" name="矩形 2">
            <a:extLst>
              <a:ext uri="{FF2B5EF4-FFF2-40B4-BE49-F238E27FC236}">
                <a16:creationId xmlns:a16="http://schemas.microsoft.com/office/drawing/2014/main" id="{3F1EF222-7C84-46E1-B5B9-E249E29EBE9B}"/>
              </a:ext>
            </a:extLst>
          </p:cNvPr>
          <p:cNvSpPr/>
          <p:nvPr/>
        </p:nvSpPr>
        <p:spPr>
          <a:xfrm>
            <a:off x="1906856" y="3208597"/>
            <a:ext cx="1095172"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无向图树</a:t>
            </a:r>
            <a:endParaRPr lang="zh-CN" altLang="en-US" dirty="0"/>
          </a:p>
        </p:txBody>
      </p:sp>
      <p:sp>
        <p:nvSpPr>
          <p:cNvPr id="14" name="矩形 13">
            <a:extLst>
              <a:ext uri="{FF2B5EF4-FFF2-40B4-BE49-F238E27FC236}">
                <a16:creationId xmlns:a16="http://schemas.microsoft.com/office/drawing/2014/main" id="{335097DF-FB9F-4EDA-B12D-F8F942ED0844}"/>
              </a:ext>
            </a:extLst>
          </p:cNvPr>
          <p:cNvSpPr/>
          <p:nvPr/>
        </p:nvSpPr>
        <p:spPr>
          <a:xfrm>
            <a:off x="4024414" y="3244023"/>
            <a:ext cx="1095172"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有向图树</a:t>
            </a:r>
            <a:endParaRPr lang="zh-CN" altLang="en-US" dirty="0"/>
          </a:p>
        </p:txBody>
      </p:sp>
      <p:sp>
        <p:nvSpPr>
          <p:cNvPr id="15" name="矩形 14">
            <a:extLst>
              <a:ext uri="{FF2B5EF4-FFF2-40B4-BE49-F238E27FC236}">
                <a16:creationId xmlns:a16="http://schemas.microsoft.com/office/drawing/2014/main" id="{564DD319-0C8B-4216-A987-5AE8B64CF104}"/>
              </a:ext>
            </a:extLst>
          </p:cNvPr>
          <p:cNvSpPr/>
          <p:nvPr/>
        </p:nvSpPr>
        <p:spPr>
          <a:xfrm>
            <a:off x="6453985" y="3244334"/>
            <a:ext cx="1095172"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Polytree</a:t>
            </a:r>
            <a:endParaRPr lang="zh-CN" altLang="en-US" dirty="0"/>
          </a:p>
        </p:txBody>
      </p:sp>
    </p:spTree>
    <p:extLst>
      <p:ext uri="{BB962C8B-B14F-4D97-AF65-F5344CB8AC3E}">
        <p14:creationId xmlns:p14="http://schemas.microsoft.com/office/powerpoint/2010/main" val="2121653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73</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1766205" y="2818892"/>
            <a:ext cx="5167602" cy="1220215"/>
          </a:xfrm>
        </p:spPr>
        <p:txBody>
          <a:bodyPr>
            <a:normAutofit/>
          </a:bodyPr>
          <a:lstStyle/>
          <a:p>
            <a:r>
              <a:rPr kumimoji="1" lang="zh-CN" altLang="en-US" dirty="0"/>
              <a:t>因子图</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1158345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因子图（</a:t>
            </a:r>
            <a:r>
              <a:rPr lang="en-US" altLang="zh-CN" dirty="0"/>
              <a:t>Factor Graph</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74</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92859"/>
            <a:ext cx="7958627" cy="13326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观察：有向图和无向图都允许将几个变量的全局函数表示为这些变量子集上的因子的乘积</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因子图通过为因子引入额外的节点来进行显式分解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a:extLst>
              <a:ext uri="{FF2B5EF4-FFF2-40B4-BE49-F238E27FC236}">
                <a16:creationId xmlns:a16="http://schemas.microsoft.com/office/drawing/2014/main" id="{3F1EF222-7C84-46E1-B5B9-E249E29EBE9B}"/>
              </a:ext>
            </a:extLst>
          </p:cNvPr>
          <p:cNvSpPr/>
          <p:nvPr/>
        </p:nvSpPr>
        <p:spPr>
          <a:xfrm>
            <a:off x="3682971" y="5890181"/>
            <a:ext cx="1778051"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因子图是二部图</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F8AB6ED-68CE-416E-98D1-1F3F9510D640}"/>
                  </a:ext>
                </a:extLst>
              </p:cNvPr>
              <p:cNvSpPr/>
              <p:nvPr/>
            </p:nvSpPr>
            <p:spPr>
              <a:xfrm>
                <a:off x="3596474" y="2870857"/>
                <a:ext cx="1951047"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d>
                            <m:dPr>
                              <m:beg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𝑠</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𝑠</m:t>
                                  </m:r>
                                </m:sub>
                              </m:sSub>
                            </m:e>
                          </m:d>
                        </m:e>
                      </m:nary>
                    </m:oMath>
                  </m:oMathPara>
                </a14:m>
                <a:endParaRPr lang="zh-CN" altLang="en-US" dirty="0"/>
              </a:p>
            </p:txBody>
          </p:sp>
        </mc:Choice>
        <mc:Fallback xmlns="">
          <p:sp>
            <p:nvSpPr>
              <p:cNvPr id="5" name="矩形 4">
                <a:extLst>
                  <a:ext uri="{FF2B5EF4-FFF2-40B4-BE49-F238E27FC236}">
                    <a16:creationId xmlns:a16="http://schemas.microsoft.com/office/drawing/2014/main" id="{BF8AB6ED-68CE-416E-98D1-1F3F9510D640}"/>
                  </a:ext>
                </a:extLst>
              </p:cNvPr>
              <p:cNvSpPr>
                <a:spLocks noRot="1" noChangeAspect="1" noMove="1" noResize="1" noEditPoints="1" noAdjustHandles="1" noChangeArrowheads="1" noChangeShapeType="1" noTextEdit="1"/>
              </p:cNvSpPr>
              <p:nvPr/>
            </p:nvSpPr>
            <p:spPr>
              <a:xfrm>
                <a:off x="3596474" y="2870857"/>
                <a:ext cx="1951047" cy="764505"/>
              </a:xfrm>
              <a:prstGeom prst="rect">
                <a:avLst/>
              </a:prstGeom>
              <a:blipFill>
                <a:blip r:embed="rId5"/>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25023FC-B920-4EFA-A3C6-E32F252CD139}"/>
              </a:ext>
            </a:extLst>
          </p:cNvPr>
          <p:cNvPicPr>
            <a:picLocks noChangeAspect="1"/>
          </p:cNvPicPr>
          <p:nvPr/>
        </p:nvPicPr>
        <p:blipFill>
          <a:blip r:embed="rId6"/>
          <a:stretch>
            <a:fillRect/>
          </a:stretch>
        </p:blipFill>
        <p:spPr>
          <a:xfrm>
            <a:off x="2889267" y="3853796"/>
            <a:ext cx="3365463" cy="1817951"/>
          </a:xfrm>
          <a:prstGeom prst="rect">
            <a:avLst/>
          </a:prstGeom>
        </p:spPr>
      </p:pic>
    </p:spTree>
    <p:extLst>
      <p:ext uri="{BB962C8B-B14F-4D97-AF65-F5344CB8AC3E}">
        <p14:creationId xmlns:p14="http://schemas.microsoft.com/office/powerpoint/2010/main" val="2251723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因子图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75</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92859"/>
            <a:ext cx="7958627" cy="50170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无向图变成因子图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a:extLst>
              <a:ext uri="{FF2B5EF4-FFF2-40B4-BE49-F238E27FC236}">
                <a16:creationId xmlns:a16="http://schemas.microsoft.com/office/drawing/2014/main" id="{3F1EF222-7C84-46E1-B5B9-E249E29EBE9B}"/>
              </a:ext>
            </a:extLst>
          </p:cNvPr>
          <p:cNvSpPr/>
          <p:nvPr/>
        </p:nvSpPr>
        <p:spPr>
          <a:xfrm>
            <a:off x="1212783" y="4096401"/>
            <a:ext cx="1206663" cy="923330"/>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只有单个团势能的无向图</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30B2A49-68DF-44EB-8827-FF81B6C56FB5}"/>
                  </a:ext>
                </a:extLst>
              </p:cNvPr>
              <p:cNvSpPr txBox="1"/>
              <p:nvPr/>
            </p:nvSpPr>
            <p:spPr>
              <a:xfrm>
                <a:off x="1090755" y="5308315"/>
                <a:ext cx="14507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oMath>
                  </m:oMathPara>
                </a14:m>
                <a:endParaRPr lang="zh-CN" altLang="zh-CN" dirty="0"/>
              </a:p>
            </p:txBody>
          </p:sp>
        </mc:Choice>
        <mc:Fallback xmlns="">
          <p:sp>
            <p:nvSpPr>
              <p:cNvPr id="6" name="文本框 5">
                <a:extLst>
                  <a:ext uri="{FF2B5EF4-FFF2-40B4-BE49-F238E27FC236}">
                    <a16:creationId xmlns:a16="http://schemas.microsoft.com/office/drawing/2014/main" id="{330B2A49-68DF-44EB-8827-FF81B6C56FB5}"/>
                  </a:ext>
                </a:extLst>
              </p:cNvPr>
              <p:cNvSpPr txBox="1">
                <a:spLocks noRot="1" noChangeAspect="1" noMove="1" noResize="1" noEditPoints="1" noAdjustHandles="1" noChangeArrowheads="1" noChangeShapeType="1" noTextEdit="1"/>
              </p:cNvSpPr>
              <p:nvPr/>
            </p:nvSpPr>
            <p:spPr>
              <a:xfrm>
                <a:off x="1090755" y="5308315"/>
                <a:ext cx="1450718" cy="369332"/>
              </a:xfrm>
              <a:prstGeom prst="rect">
                <a:avLst/>
              </a:prstGeom>
              <a:blipFill>
                <a:blip r:embed="rId5"/>
                <a:stretch>
                  <a:fillRect b="-1500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DBA4BB1-5871-4096-98AE-20581A56E33C}"/>
              </a:ext>
            </a:extLst>
          </p:cNvPr>
          <p:cNvSpPr/>
          <p:nvPr/>
        </p:nvSpPr>
        <p:spPr>
          <a:xfrm>
            <a:off x="3755308" y="4139080"/>
            <a:ext cx="1420023" cy="923330"/>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表示因子的相同分布的因子图</a:t>
            </a: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08234D3-3C15-4D13-B1CF-2EAD1CCD2C73}"/>
                  </a:ext>
                </a:extLst>
              </p:cNvPr>
              <p:cNvSpPr/>
              <p:nvPr/>
            </p:nvSpPr>
            <p:spPr>
              <a:xfrm>
                <a:off x="3004278" y="5308315"/>
                <a:ext cx="29220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oMath>
                  </m:oMathPara>
                </a14:m>
                <a:endParaRPr lang="zh-CN" altLang="zh-CN" dirty="0"/>
              </a:p>
            </p:txBody>
          </p:sp>
        </mc:Choice>
        <mc:Fallback xmlns="">
          <p:sp>
            <p:nvSpPr>
              <p:cNvPr id="7" name="矩形 6">
                <a:extLst>
                  <a:ext uri="{FF2B5EF4-FFF2-40B4-BE49-F238E27FC236}">
                    <a16:creationId xmlns:a16="http://schemas.microsoft.com/office/drawing/2014/main" id="{408234D3-3C15-4D13-B1CF-2EAD1CCD2C73}"/>
                  </a:ext>
                </a:extLst>
              </p:cNvPr>
              <p:cNvSpPr>
                <a:spLocks noRot="1" noChangeAspect="1" noMove="1" noResize="1" noEditPoints="1" noAdjustHandles="1" noChangeArrowheads="1" noChangeShapeType="1" noTextEdit="1"/>
              </p:cNvSpPr>
              <p:nvPr/>
            </p:nvSpPr>
            <p:spPr>
              <a:xfrm>
                <a:off x="3004278" y="5308315"/>
                <a:ext cx="2922082" cy="369332"/>
              </a:xfrm>
              <a:prstGeom prst="rect">
                <a:avLst/>
              </a:prstGeom>
              <a:blipFill>
                <a:blip r:embed="rId6"/>
                <a:stretch>
                  <a:fillRect b="-1500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E37D093B-EE1A-4D9B-98F6-76C14E2F9873}"/>
              </a:ext>
            </a:extLst>
          </p:cNvPr>
          <p:cNvSpPr/>
          <p:nvPr/>
        </p:nvSpPr>
        <p:spPr>
          <a:xfrm>
            <a:off x="6511194" y="4139080"/>
            <a:ext cx="1420023" cy="923330"/>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另一个表示相同分布的因子图</a:t>
            </a:r>
            <a:endParaRPr lang="zh-CN" altLang="en-US"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DADDD01-2283-408D-B905-7121DB81556F}"/>
                  </a:ext>
                </a:extLst>
              </p:cNvPr>
              <p:cNvSpPr/>
              <p:nvPr/>
            </p:nvSpPr>
            <p:spPr>
              <a:xfrm>
                <a:off x="6078646" y="5175587"/>
                <a:ext cx="2437142" cy="6274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zh-CN" i="1" smtClean="0">
                              <a:latin typeface="Cambria Math" panose="02040503050406030204" pitchFamily="18" charset="0"/>
                            </a:rPr>
                          </m:ctrlPr>
                        </m:eqArrPr>
                        <m:e>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𝑎</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𝑏</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e>
                        <m:e>
                          <m:r>
                            <a:rPr lang="en-US" altLang="zh-CN" i="1">
                              <a:latin typeface="Cambria Math" panose="02040503050406030204" pitchFamily="18" charset="0"/>
                            </a:rPr>
                            <m:t>=</m:t>
                          </m:r>
                          <m:r>
                            <a:rPr lang="en-US" altLang="zh-CN" i="1">
                              <a:latin typeface="Cambria Math" panose="02040503050406030204" pitchFamily="18" charset="0"/>
                            </a:rPr>
                            <m:t>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e>
                      </m:eqArr>
                    </m:oMath>
                  </m:oMathPara>
                </a14:m>
                <a:endParaRPr lang="zh-CN" altLang="zh-CN" dirty="0"/>
              </a:p>
            </p:txBody>
          </p:sp>
        </mc:Choice>
        <mc:Fallback xmlns="">
          <p:sp>
            <p:nvSpPr>
              <p:cNvPr id="14" name="矩形 13">
                <a:extLst>
                  <a:ext uri="{FF2B5EF4-FFF2-40B4-BE49-F238E27FC236}">
                    <a16:creationId xmlns:a16="http://schemas.microsoft.com/office/drawing/2014/main" id="{9DADDD01-2283-408D-B905-7121DB81556F}"/>
                  </a:ext>
                </a:extLst>
              </p:cNvPr>
              <p:cNvSpPr>
                <a:spLocks noRot="1" noChangeAspect="1" noMove="1" noResize="1" noEditPoints="1" noAdjustHandles="1" noChangeArrowheads="1" noChangeShapeType="1" noTextEdit="1"/>
              </p:cNvSpPr>
              <p:nvPr/>
            </p:nvSpPr>
            <p:spPr>
              <a:xfrm>
                <a:off x="6078646" y="5175587"/>
                <a:ext cx="2437142" cy="627416"/>
              </a:xfrm>
              <a:prstGeom prst="rect">
                <a:avLst/>
              </a:prstGeom>
              <a:blipFill>
                <a:blip r:embed="rId7"/>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72174E01-B16D-44EC-98E2-5404137CF572}"/>
              </a:ext>
            </a:extLst>
          </p:cNvPr>
          <p:cNvPicPr>
            <a:picLocks noChangeAspect="1"/>
          </p:cNvPicPr>
          <p:nvPr/>
        </p:nvPicPr>
        <p:blipFill>
          <a:blip r:embed="rId8"/>
          <a:stretch>
            <a:fillRect/>
          </a:stretch>
        </p:blipFill>
        <p:spPr>
          <a:xfrm>
            <a:off x="810713" y="2242456"/>
            <a:ext cx="7522573" cy="1716906"/>
          </a:xfrm>
          <a:prstGeom prst="rect">
            <a:avLst/>
          </a:prstGeom>
        </p:spPr>
      </p:pic>
      <p:cxnSp>
        <p:nvCxnSpPr>
          <p:cNvPr id="8" name="直接连接符 7">
            <a:extLst>
              <a:ext uri="{FF2B5EF4-FFF2-40B4-BE49-F238E27FC236}">
                <a16:creationId xmlns:a16="http://schemas.microsoft.com/office/drawing/2014/main" id="{E843FDA3-330B-4202-B8EF-F14FB0565CDE}"/>
              </a:ext>
            </a:extLst>
          </p:cNvPr>
          <p:cNvCxnSpPr>
            <a:cxnSpLocks/>
          </p:cNvCxnSpPr>
          <p:nvPr/>
        </p:nvCxnSpPr>
        <p:spPr>
          <a:xfrm>
            <a:off x="2964142" y="2242456"/>
            <a:ext cx="0" cy="3560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5D52211-ABBD-42C8-B824-98BC9BDFB5F0}"/>
              </a:ext>
            </a:extLst>
          </p:cNvPr>
          <p:cNvCxnSpPr>
            <a:cxnSpLocks/>
          </p:cNvCxnSpPr>
          <p:nvPr/>
        </p:nvCxnSpPr>
        <p:spPr>
          <a:xfrm>
            <a:off x="6078646" y="2199973"/>
            <a:ext cx="0" cy="35605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254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因子图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76</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92859"/>
            <a:ext cx="7958627" cy="50170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有向图变成因子图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a:extLst>
              <a:ext uri="{FF2B5EF4-FFF2-40B4-BE49-F238E27FC236}">
                <a16:creationId xmlns:a16="http://schemas.microsoft.com/office/drawing/2014/main" id="{3F1EF222-7C84-46E1-B5B9-E249E29EBE9B}"/>
              </a:ext>
            </a:extLst>
          </p:cNvPr>
          <p:cNvSpPr/>
          <p:nvPr/>
        </p:nvSpPr>
        <p:spPr>
          <a:xfrm>
            <a:off x="1007148" y="4139456"/>
            <a:ext cx="1206663" cy="646331"/>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带分解的有向图</a:t>
            </a:r>
            <a:endParaRPr lang="zh-CN" altLang="en-US" dirty="0"/>
          </a:p>
        </p:txBody>
      </p:sp>
      <p:pic>
        <p:nvPicPr>
          <p:cNvPr id="8" name="图片 7">
            <a:extLst>
              <a:ext uri="{FF2B5EF4-FFF2-40B4-BE49-F238E27FC236}">
                <a16:creationId xmlns:a16="http://schemas.microsoft.com/office/drawing/2014/main" id="{7319D940-C8BA-4A42-BF80-A9CCFECDBDDC}"/>
              </a:ext>
            </a:extLst>
          </p:cNvPr>
          <p:cNvPicPr>
            <a:picLocks noChangeAspect="1"/>
          </p:cNvPicPr>
          <p:nvPr/>
        </p:nvPicPr>
        <p:blipFill>
          <a:blip r:embed="rId3"/>
          <a:stretch>
            <a:fillRect/>
          </a:stretch>
        </p:blipFill>
        <p:spPr>
          <a:xfrm>
            <a:off x="619854" y="2194560"/>
            <a:ext cx="8082394" cy="178288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30B2A49-68DF-44EB-8827-FF81B6C56FB5}"/>
                  </a:ext>
                </a:extLst>
              </p:cNvPr>
              <p:cNvSpPr txBox="1"/>
              <p:nvPr/>
            </p:nvSpPr>
            <p:spPr>
              <a:xfrm>
                <a:off x="488441" y="5308315"/>
                <a:ext cx="2244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ctrlPr>
                            <a:rPr lang="en-US" altLang="zh-CN" sz="1600" i="1" smtClean="0">
                              <a:latin typeface="Cambria Math" panose="02040503050406030204" pitchFamily="18" charset="0"/>
                            </a:rPr>
                          </m:ctrlPr>
                        </m:dPr>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a:latin typeface="Cambria Math" panose="02040503050406030204" pitchFamily="18" charset="0"/>
                                </a:rPr>
                                <m:t>1</m:t>
                              </m:r>
                            </m:sub>
                          </m:sSub>
                        </m:e>
                      </m:d>
                      <m:r>
                        <a:rPr lang="en-US" altLang="zh-CN" sz="1600" b="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2</m:t>
                              </m:r>
                            </m:sub>
                          </m:sSub>
                        </m:e>
                      </m:d>
                      <m:r>
                        <a:rPr lang="en-US" altLang="zh-CN" sz="1600" b="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3</m:t>
                              </m:r>
                            </m:sub>
                          </m:sSub>
                        </m:e>
                        <m:e>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1</m:t>
                              </m:r>
                            </m:sub>
                          </m:sSub>
                          <m:r>
                            <a:rPr lang="en-US" altLang="zh-CN" sz="1600" b="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2</m:t>
                              </m:r>
                            </m:sub>
                          </m:sSub>
                        </m:e>
                      </m:d>
                    </m:oMath>
                  </m:oMathPara>
                </a14:m>
                <a:endParaRPr lang="zh-CN" altLang="en-US" sz="1600" i="1" dirty="0"/>
              </a:p>
            </p:txBody>
          </p:sp>
        </mc:Choice>
        <mc:Fallback xmlns="">
          <p:sp>
            <p:nvSpPr>
              <p:cNvPr id="6" name="文本框 5">
                <a:extLst>
                  <a:ext uri="{FF2B5EF4-FFF2-40B4-BE49-F238E27FC236}">
                    <a16:creationId xmlns:a16="http://schemas.microsoft.com/office/drawing/2014/main" id="{330B2A49-68DF-44EB-8827-FF81B6C56FB5}"/>
                  </a:ext>
                </a:extLst>
              </p:cNvPr>
              <p:cNvSpPr txBox="1">
                <a:spLocks noRot="1" noChangeAspect="1" noMove="1" noResize="1" noEditPoints="1" noAdjustHandles="1" noChangeArrowheads="1" noChangeShapeType="1" noTextEdit="1"/>
              </p:cNvSpPr>
              <p:nvPr/>
            </p:nvSpPr>
            <p:spPr>
              <a:xfrm>
                <a:off x="488441" y="5308315"/>
                <a:ext cx="2244076" cy="338554"/>
              </a:xfrm>
              <a:prstGeom prst="rect">
                <a:avLst/>
              </a:prstGeom>
              <a:blipFill>
                <a:blip r:embed="rId6"/>
                <a:stretch>
                  <a:fillRect b="-545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DBA4BB1-5871-4096-98AE-20581A56E33C}"/>
              </a:ext>
            </a:extLst>
          </p:cNvPr>
          <p:cNvSpPr/>
          <p:nvPr/>
        </p:nvSpPr>
        <p:spPr>
          <a:xfrm>
            <a:off x="3501884" y="4091968"/>
            <a:ext cx="1420023" cy="923330"/>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表示因子的相同分布的因子图</a:t>
            </a: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08234D3-3C15-4D13-B1CF-2EAD1CCD2C73}"/>
                  </a:ext>
                </a:extLst>
              </p:cNvPr>
              <p:cNvSpPr/>
              <p:nvPr/>
            </p:nvSpPr>
            <p:spPr>
              <a:xfrm>
                <a:off x="3038744" y="5308315"/>
                <a:ext cx="2625975" cy="583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sz="1600" i="1" smtClean="0">
                              <a:latin typeface="Cambria Math" panose="02040503050406030204" pitchFamily="18" charset="0"/>
                            </a:rPr>
                          </m:ctrlPr>
                        </m:eqArrPr>
                        <m:e>
                          <m:r>
                            <a:rPr lang="zh-CN" altLang="en-US" sz="1600" i="1">
                              <a:latin typeface="Cambria Math" panose="02040503050406030204" pitchFamily="18" charset="0"/>
                            </a:rPr>
                            <m:t>𝑓</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e>
                          </m:d>
                          <m:r>
                            <a:rPr lang="zh-CN" altLang="en-US" sz="1600" i="0">
                              <a:latin typeface="Cambria Math" panose="02040503050406030204" pitchFamily="18" charset="0"/>
                            </a:rPr>
                            <m:t>=</m:t>
                          </m:r>
                          <m:r>
                            <a:rPr lang="zh-CN" altLang="en-US" sz="1600" i="1">
                              <a:latin typeface="Cambria Math" panose="02040503050406030204" pitchFamily="18" charset="0"/>
                            </a:rPr>
                            <m:t>&amp;</m:t>
                          </m:r>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e>
                          </m:d>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e>
                          </m:d>
                        </m:e>
                        <m:e>
                          <m:r>
                            <a:rPr lang="zh-CN" altLang="en-US" sz="1600" i="1">
                              <a:latin typeface="Cambria Math" panose="02040503050406030204" pitchFamily="18" charset="0"/>
                            </a:rPr>
                            <m:t>&amp; </m:t>
                          </m:r>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e>
                          </m:d>
                        </m:e>
                      </m:eqArr>
                    </m:oMath>
                  </m:oMathPara>
                </a14:m>
                <a:endParaRPr lang="zh-CN" altLang="en-US" sz="1600" dirty="0"/>
              </a:p>
            </p:txBody>
          </p:sp>
        </mc:Choice>
        <mc:Fallback xmlns="">
          <p:sp>
            <p:nvSpPr>
              <p:cNvPr id="7" name="矩形 6">
                <a:extLst>
                  <a:ext uri="{FF2B5EF4-FFF2-40B4-BE49-F238E27FC236}">
                    <a16:creationId xmlns:a16="http://schemas.microsoft.com/office/drawing/2014/main" id="{408234D3-3C15-4D13-B1CF-2EAD1CCD2C73}"/>
                  </a:ext>
                </a:extLst>
              </p:cNvPr>
              <p:cNvSpPr>
                <a:spLocks noRot="1" noChangeAspect="1" noMove="1" noResize="1" noEditPoints="1" noAdjustHandles="1" noChangeArrowheads="1" noChangeShapeType="1" noTextEdit="1"/>
              </p:cNvSpPr>
              <p:nvPr/>
            </p:nvSpPr>
            <p:spPr>
              <a:xfrm>
                <a:off x="3038744" y="5308315"/>
                <a:ext cx="2625975" cy="583045"/>
              </a:xfrm>
              <a:prstGeom prst="rect">
                <a:avLst/>
              </a:prstGeom>
              <a:blipFill>
                <a:blip r:embed="rId7"/>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E37D093B-EE1A-4D9B-98F6-76C14E2F9873}"/>
              </a:ext>
            </a:extLst>
          </p:cNvPr>
          <p:cNvSpPr/>
          <p:nvPr/>
        </p:nvSpPr>
        <p:spPr>
          <a:xfrm>
            <a:off x="6680435" y="4139456"/>
            <a:ext cx="1420023" cy="923330"/>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另一个表示相同分布的因子图</a:t>
            </a:r>
            <a:endParaRPr lang="zh-CN" altLang="en-US"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DADDD01-2283-408D-B905-7121DB81556F}"/>
                  </a:ext>
                </a:extLst>
              </p:cNvPr>
              <p:cNvSpPr/>
              <p:nvPr/>
            </p:nvSpPr>
            <p:spPr>
              <a:xfrm>
                <a:off x="6078646" y="5175587"/>
                <a:ext cx="2623602"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𝑎</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e>
                          </m:d>
                          <m:r>
                            <a:rPr lang="zh-CN" altLang="en-US" sz="1600" i="0">
                              <a:latin typeface="Cambria Math" panose="02040503050406030204" pitchFamily="18" charset="0"/>
                            </a:rPr>
                            <m:t>&amp;=</m:t>
                          </m:r>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e>
                          </m:d>
                          <m:r>
                            <a:rPr lang="zh-CN" altLang="en-US" sz="1600" i="0">
                              <a:latin typeface="Cambria Math" panose="02040503050406030204" pitchFamily="18" charset="0"/>
                            </a:rPr>
                            <m:t> </m:t>
                          </m:r>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𝑏</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e>
                          </m:d>
                          <m:r>
                            <a:rPr lang="zh-CN" altLang="en-US" sz="1600" i="0">
                              <a:latin typeface="Cambria Math" panose="02040503050406030204" pitchFamily="18" charset="0"/>
                            </a:rPr>
                            <m:t>&amp;=</m:t>
                          </m:r>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e>
                          </m:d>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𝑐</m:t>
                              </m:r>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e>
                          </m:d>
                          <m:r>
                            <a:rPr lang="zh-CN" altLang="en-US" sz="1600" i="0">
                              <a:latin typeface="Cambria Math" panose="02040503050406030204" pitchFamily="18" charset="0"/>
                            </a:rPr>
                            <m:t>&amp;=</m:t>
                          </m:r>
                          <m:r>
                            <a:rPr lang="zh-CN" altLang="en-US" sz="1600" i="1">
                              <a:latin typeface="Cambria Math" panose="02040503050406030204" pitchFamily="18" charset="0"/>
                            </a:rPr>
                            <m:t>𝑝</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3</m:t>
                                  </m:r>
                                </m:sub>
                              </m:sSub>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0">
                                      <a:latin typeface="Cambria Math" panose="02040503050406030204" pitchFamily="18" charset="0"/>
                                    </a:rPr>
                                    <m:t>2</m:t>
                                  </m:r>
                                </m:sub>
                              </m:sSub>
                            </m:e>
                          </m:d>
                        </m:e>
                      </m:eqArr>
                    </m:oMath>
                  </m:oMathPara>
                </a14:m>
                <a:endParaRPr lang="zh-CN" altLang="en-US" sz="1600" dirty="0"/>
              </a:p>
            </p:txBody>
          </p:sp>
        </mc:Choice>
        <mc:Fallback xmlns="">
          <p:sp>
            <p:nvSpPr>
              <p:cNvPr id="14" name="矩形 13">
                <a:extLst>
                  <a:ext uri="{FF2B5EF4-FFF2-40B4-BE49-F238E27FC236}">
                    <a16:creationId xmlns:a16="http://schemas.microsoft.com/office/drawing/2014/main" id="{9DADDD01-2283-408D-B905-7121DB81556F}"/>
                  </a:ext>
                </a:extLst>
              </p:cNvPr>
              <p:cNvSpPr>
                <a:spLocks noRot="1" noChangeAspect="1" noMove="1" noResize="1" noEditPoints="1" noAdjustHandles="1" noChangeArrowheads="1" noChangeShapeType="1" noTextEdit="1"/>
              </p:cNvSpPr>
              <p:nvPr/>
            </p:nvSpPr>
            <p:spPr>
              <a:xfrm>
                <a:off x="6078646" y="5175587"/>
                <a:ext cx="2623602" cy="848502"/>
              </a:xfrm>
              <a:prstGeom prst="rect">
                <a:avLst/>
              </a:prstGeom>
              <a:blipFill>
                <a:blip r:embed="rId8"/>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19D888C3-E696-48C2-90C2-1886F222CB8B}"/>
              </a:ext>
            </a:extLst>
          </p:cNvPr>
          <p:cNvCxnSpPr>
            <a:cxnSpLocks/>
          </p:cNvCxnSpPr>
          <p:nvPr/>
        </p:nvCxnSpPr>
        <p:spPr>
          <a:xfrm>
            <a:off x="2964142" y="2242456"/>
            <a:ext cx="0" cy="3560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BCA1123-34C2-49B5-B579-1DE373FF93EA}"/>
              </a:ext>
            </a:extLst>
          </p:cNvPr>
          <p:cNvCxnSpPr>
            <a:cxnSpLocks/>
          </p:cNvCxnSpPr>
          <p:nvPr/>
        </p:nvCxnSpPr>
        <p:spPr>
          <a:xfrm>
            <a:off x="5788188" y="2199973"/>
            <a:ext cx="0" cy="35605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01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77</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1766205" y="2818892"/>
            <a:ext cx="5167602" cy="1220215"/>
          </a:xfrm>
        </p:spPr>
        <p:txBody>
          <a:bodyPr>
            <a:normAutofit/>
          </a:bodyPr>
          <a:lstStyle/>
          <a:p>
            <a:r>
              <a:rPr kumimoji="1" lang="zh-CN" altLang="en-US" dirty="0"/>
              <a:t>加乘算法</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2081213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在树上推断：加乘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78</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80790"/>
                <a:ext cx="7619580" cy="268212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考虑因子图树上特定变量</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的边缘分布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m:rPr>
                        <m:sty m:val="p"/>
                      </m:r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ne</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的邻居因子集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：通过因子节点连接到变量节点</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的子树中的所有变量的集合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：与因子</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sub>
                    </m:sSub>
                  </m:oMath>
                </a14:m>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相关的集合内</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所有因子的积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480790"/>
                <a:ext cx="7619580" cy="2682127"/>
              </a:xfrm>
              <a:prstGeom prst="rect">
                <a:avLst/>
              </a:prstGeom>
              <a:blipFill>
                <a:blip r:embed="rId5"/>
                <a:stretch>
                  <a:fillRect l="-480" t="-1364" b="-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E525667-4344-414F-8574-FB09AD7FDFBA}"/>
                  </a:ext>
                </a:extLst>
              </p:cNvPr>
              <p:cNvSpPr/>
              <p:nvPr/>
            </p:nvSpPr>
            <p:spPr>
              <a:xfrm>
                <a:off x="1301904" y="2028970"/>
                <a:ext cx="1766061"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0" i="1">
                              <a:latin typeface="Cambria Math" panose="02040503050406030204" pitchFamily="18" charset="0"/>
                            </a:rPr>
                            <m:t>𝑥</m:t>
                          </m:r>
                        </m:sub>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1" i="1">
                                  <a:latin typeface="Cambria Math" panose="02040503050406030204" pitchFamily="18" charset="0"/>
                                </a:rPr>
                                <m:t>𝒙</m:t>
                              </m:r>
                            </m:e>
                          </m:d>
                        </m:e>
                      </m:nary>
                    </m:oMath>
                  </m:oMathPara>
                </a14:m>
                <a:endParaRPr lang="zh-CN" altLang="en-US" dirty="0"/>
              </a:p>
            </p:txBody>
          </p:sp>
        </mc:Choice>
        <mc:Fallback xmlns="">
          <p:sp>
            <p:nvSpPr>
              <p:cNvPr id="5" name="矩形 4">
                <a:extLst>
                  <a:ext uri="{FF2B5EF4-FFF2-40B4-BE49-F238E27FC236}">
                    <a16:creationId xmlns:a16="http://schemas.microsoft.com/office/drawing/2014/main" id="{2E525667-4344-414F-8574-FB09AD7FDFBA}"/>
                  </a:ext>
                </a:extLst>
              </p:cNvPr>
              <p:cNvSpPr>
                <a:spLocks noRot="1" noChangeAspect="1" noMove="1" noResize="1" noEditPoints="1" noAdjustHandles="1" noChangeArrowheads="1" noChangeShapeType="1" noTextEdit="1"/>
              </p:cNvSpPr>
              <p:nvPr/>
            </p:nvSpPr>
            <p:spPr>
              <a:xfrm>
                <a:off x="1301904" y="2028970"/>
                <a:ext cx="1766061" cy="79848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FD6F837-1325-4800-A226-A466F4F962A1}"/>
                  </a:ext>
                </a:extLst>
              </p:cNvPr>
              <p:cNvSpPr/>
              <p:nvPr/>
            </p:nvSpPr>
            <p:spPr>
              <a:xfrm>
                <a:off x="4147083" y="2028713"/>
                <a:ext cx="2851935"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supHide m:val="on"/>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b>
                        <m:sup/>
                        <m:e>
                          <m:nary>
                            <m:naryPr>
                              <m:chr m:val="∑"/>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sub>
                            <m:sup/>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e>
                              </m:d>
                            </m:e>
                          </m:nary>
                        </m:e>
                      </m:nary>
                    </m:oMath>
                  </m:oMathPara>
                </a14:m>
                <a:endParaRPr lang="zh-CN" altLang="en-US" dirty="0"/>
              </a:p>
            </p:txBody>
          </p:sp>
        </mc:Choice>
        <mc:Fallback xmlns="">
          <p:sp>
            <p:nvSpPr>
              <p:cNvPr id="6" name="矩形 5">
                <a:extLst>
                  <a:ext uri="{FF2B5EF4-FFF2-40B4-BE49-F238E27FC236}">
                    <a16:creationId xmlns:a16="http://schemas.microsoft.com/office/drawing/2014/main" id="{1FD6F837-1325-4800-A226-A466F4F962A1}"/>
                  </a:ext>
                </a:extLst>
              </p:cNvPr>
              <p:cNvSpPr>
                <a:spLocks noRot="1" noChangeAspect="1" noMove="1" noResize="1" noEditPoints="1" noAdjustHandles="1" noChangeArrowheads="1" noChangeShapeType="1" noTextEdit="1"/>
              </p:cNvSpPr>
              <p:nvPr/>
            </p:nvSpPr>
            <p:spPr>
              <a:xfrm>
                <a:off x="4147083" y="2028713"/>
                <a:ext cx="2851935" cy="798745"/>
              </a:xfrm>
              <a:prstGeom prst="rect">
                <a:avLst/>
              </a:prstGeom>
              <a:blipFill>
                <a:blip r:embed="rId7"/>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FD3E8C35-38A1-4F95-B92F-0A07EE10315D}"/>
              </a:ext>
            </a:extLst>
          </p:cNvPr>
          <p:cNvPicPr>
            <a:picLocks noChangeAspect="1"/>
          </p:cNvPicPr>
          <p:nvPr/>
        </p:nvPicPr>
        <p:blipFill>
          <a:blip r:embed="rId8"/>
          <a:stretch>
            <a:fillRect/>
          </a:stretch>
        </p:blipFill>
        <p:spPr>
          <a:xfrm>
            <a:off x="2901186" y="4168500"/>
            <a:ext cx="3242614" cy="2248692"/>
          </a:xfrm>
          <a:prstGeom prst="rect">
            <a:avLst/>
          </a:prstGeom>
        </p:spPr>
      </p:pic>
    </p:spTree>
    <p:extLst>
      <p:ext uri="{BB962C8B-B14F-4D97-AF65-F5344CB8AC3E}">
        <p14:creationId xmlns:p14="http://schemas.microsoft.com/office/powerpoint/2010/main" val="2200655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信息传递</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79</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80790"/>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考虑因子图树上特定变量</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的边缘概率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480790"/>
                <a:ext cx="7619580" cy="550141"/>
              </a:xfrm>
              <a:prstGeom prst="rect">
                <a:avLst/>
              </a:prstGeom>
              <a:blipFill>
                <a:blip r:embed="rId5"/>
                <a:stretch>
                  <a:fillRect l="-480" t="-6667"/>
                </a:stretch>
              </a:blipFill>
            </p:spPr>
            <p:txBody>
              <a:bodyPr/>
              <a:lstStyle/>
              <a:p>
                <a:r>
                  <a:rPr lang="en-US">
                    <a:noFill/>
                  </a:rPr>
                  <a:t> </a:t>
                </a:r>
              </a:p>
            </p:txBody>
          </p:sp>
        </mc:Fallback>
      </mc:AlternateContent>
      <p:pic>
        <p:nvPicPr>
          <p:cNvPr id="10" name="图片 9">
            <a:extLst>
              <a:ext uri="{FF2B5EF4-FFF2-40B4-BE49-F238E27FC236}">
                <a16:creationId xmlns:a16="http://schemas.microsoft.com/office/drawing/2014/main" id="{FD3E8C35-38A1-4F95-B92F-0A07EE10315D}"/>
              </a:ext>
            </a:extLst>
          </p:cNvPr>
          <p:cNvPicPr>
            <a:picLocks noChangeAspect="1"/>
          </p:cNvPicPr>
          <p:nvPr/>
        </p:nvPicPr>
        <p:blipFill>
          <a:blip r:embed="rId6"/>
          <a:stretch>
            <a:fillRect/>
          </a:stretch>
        </p:blipFill>
        <p:spPr>
          <a:xfrm>
            <a:off x="2901186" y="4168500"/>
            <a:ext cx="3242614" cy="2248692"/>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CA0918F-EBEB-4042-ADD9-82DEFB31E17F}"/>
                  </a:ext>
                </a:extLst>
              </p:cNvPr>
              <p:cNvSpPr/>
              <p:nvPr/>
            </p:nvSpPr>
            <p:spPr>
              <a:xfrm>
                <a:off x="2907410" y="2138903"/>
                <a:ext cx="3527952" cy="12900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&amp;=</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m:t>
                              </m:r>
                              <m:r>
                                <m:rPr>
                                  <m:sty m:val="p"/>
                                </m:rPr>
                                <a:rPr lang="en-US" altLang="zh-CN" i="1">
                                  <a:latin typeface="Cambria Math" panose="02040503050406030204" pitchFamily="18" charset="0"/>
                                </a:rPr>
                                <m:t>ne</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b>
                            <m:sup/>
                            <m:e>
                              <m:d>
                                <m:dPr>
                                  <m:begChr m:val="["/>
                                  <m:endChr m:val="]"/>
                                  <m:ctrlPr>
                                    <a:rPr lang="zh-CN" altLang="en-US" i="1">
                                      <a:latin typeface="Cambria Math" panose="02040503050406030204" pitchFamily="18" charset="0"/>
                                    </a:rPr>
                                  </m:ctrlPr>
                                </m:dPr>
                                <m:e>
                                  <m:nary>
                                    <m:naryPr>
                                      <m:chr m:val="∑"/>
                                      <m:limLoc m:val="subSup"/>
                                      <m:supHide m:val="on"/>
                                      <m:ctrlPr>
                                        <a:rPr lang="zh-CN" altLang="en-US" i="1" smtClean="0">
                                          <a:solidFill>
                                            <a:schemeClr val="accent1"/>
                                          </a:solidFill>
                                          <a:latin typeface="Cambria Math" panose="02040503050406030204" pitchFamily="18" charset="0"/>
                                        </a:rPr>
                                      </m:ctrlPr>
                                    </m:naryPr>
                                    <m:sub>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𝑋</m:t>
                                          </m:r>
                                        </m:e>
                                        <m:sub>
                                          <m:r>
                                            <a:rPr lang="zh-CN" altLang="en-US" i="1">
                                              <a:solidFill>
                                                <a:schemeClr val="accent1"/>
                                              </a:solidFill>
                                              <a:latin typeface="Cambria Math" panose="02040503050406030204" pitchFamily="18" charset="0"/>
                                            </a:rPr>
                                            <m:t>𝑠</m:t>
                                          </m:r>
                                        </m:sub>
                                      </m:sSub>
                                    </m:sub>
                                    <m:sup/>
                                    <m:e>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𝐹</m:t>
                                          </m:r>
                                        </m:e>
                                        <m:sub>
                                          <m:r>
                                            <a:rPr lang="zh-CN" altLang="en-US" i="1">
                                              <a:solidFill>
                                                <a:schemeClr val="accent1"/>
                                              </a:solidFill>
                                              <a:latin typeface="Cambria Math" panose="02040503050406030204" pitchFamily="18" charset="0"/>
                                            </a:rPr>
                                            <m:t>𝑠</m:t>
                                          </m:r>
                                        </m:sub>
                                      </m:sSub>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𝑥</m:t>
                                          </m:r>
                                          <m:r>
                                            <a:rPr lang="zh-CN" altLang="en-US" i="0">
                                              <a:solidFill>
                                                <a:schemeClr val="accent1"/>
                                              </a:solidFill>
                                              <a:latin typeface="Cambria Math" panose="02040503050406030204" pitchFamily="18" charset="0"/>
                                            </a:rPr>
                                            <m:t>,</m:t>
                                          </m:r>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𝑋</m:t>
                                              </m:r>
                                            </m:e>
                                            <m:sub>
                                              <m:r>
                                                <a:rPr lang="zh-CN" altLang="en-US" i="1">
                                                  <a:solidFill>
                                                    <a:schemeClr val="accent1"/>
                                                  </a:solidFill>
                                                  <a:latin typeface="Cambria Math" panose="02040503050406030204" pitchFamily="18" charset="0"/>
                                                </a:rPr>
                                                <m:t>𝑠</m:t>
                                              </m:r>
                                            </m:sub>
                                          </m:sSub>
                                        </m:e>
                                      </m:d>
                                    </m:e>
                                  </m:nary>
                                </m:e>
                              </m:d>
                            </m:e>
                          </m:nary>
                        </m:e>
                        <m:e>
                          <m:r>
                            <a:rPr lang="zh-CN" altLang="en-US" i="0">
                              <a:latin typeface="Cambria Math" panose="02040503050406030204" pitchFamily="18" charset="0"/>
                            </a:rPr>
                            <m:t>&amp;≡</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𝑠</m:t>
                              </m:r>
                              <m:r>
                                <a:rPr lang="zh-CN" altLang="en-US" i="0">
                                  <a:latin typeface="Cambria Math" panose="02040503050406030204" pitchFamily="18" charset="0"/>
                                </a:rPr>
                                <m:t>∈</m:t>
                              </m:r>
                              <m:r>
                                <m:rPr>
                                  <m:sty m:val="p"/>
                                </m:rPr>
                                <a:rPr lang="zh-CN" altLang="en-US" i="0">
                                  <a:latin typeface="Cambria Math" panose="02040503050406030204" pitchFamily="18" charset="0"/>
                                </a:rPr>
                                <m:t>ne</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b>
                            <m:sup/>
                            <m:e>
                              <m:sSub>
                                <m:sSubPr>
                                  <m:ctrlPr>
                                    <a:rPr lang="zh-CN" altLang="en-US" i="1" smtClean="0">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𝜇</m:t>
                                  </m:r>
                                </m:e>
                                <m:sub>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𝑓</m:t>
                                      </m:r>
                                    </m:e>
                                    <m:sub>
                                      <m:r>
                                        <a:rPr lang="zh-CN" altLang="en-US" i="1">
                                          <a:solidFill>
                                            <a:schemeClr val="accent1"/>
                                          </a:solidFill>
                                          <a:latin typeface="Cambria Math" panose="02040503050406030204" pitchFamily="18" charset="0"/>
                                        </a:rPr>
                                        <m:t>𝑠</m:t>
                                      </m:r>
                                    </m:sub>
                                  </m:sSub>
                                  <m:r>
                                    <a:rPr lang="zh-CN" altLang="en-US" i="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𝑥</m:t>
                                  </m:r>
                                </m:sub>
                              </m:sSub>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𝑥</m:t>
                                  </m:r>
                                </m:e>
                              </m:d>
                            </m:e>
                          </m:nary>
                        </m:e>
                      </m:eqArr>
                    </m:oMath>
                  </m:oMathPara>
                </a14:m>
                <a:endParaRPr lang="zh-CN" altLang="en-US" dirty="0"/>
              </a:p>
            </p:txBody>
          </p:sp>
        </mc:Choice>
        <mc:Fallback xmlns="">
          <p:sp>
            <p:nvSpPr>
              <p:cNvPr id="3" name="矩形 2">
                <a:extLst>
                  <a:ext uri="{FF2B5EF4-FFF2-40B4-BE49-F238E27FC236}">
                    <a16:creationId xmlns:a16="http://schemas.microsoft.com/office/drawing/2014/main" id="{2CA0918F-EBEB-4042-ADD9-82DEFB31E17F}"/>
                  </a:ext>
                </a:extLst>
              </p:cNvPr>
              <p:cNvSpPr>
                <a:spLocks noRot="1" noChangeAspect="1" noMove="1" noResize="1" noEditPoints="1" noAdjustHandles="1" noChangeArrowheads="1" noChangeShapeType="1" noTextEdit="1"/>
              </p:cNvSpPr>
              <p:nvPr/>
            </p:nvSpPr>
            <p:spPr>
              <a:xfrm>
                <a:off x="2907410" y="2138903"/>
                <a:ext cx="3527952" cy="1290097"/>
              </a:xfrm>
              <a:prstGeom prst="rect">
                <a:avLst/>
              </a:prstGeom>
              <a:blipFill>
                <a:blip r:embed="rId7"/>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8C4A4761-C46C-498F-AA62-6D58DE5E5A46}"/>
              </a:ext>
            </a:extLst>
          </p:cNvPr>
          <p:cNvCxnSpPr/>
          <p:nvPr/>
        </p:nvCxnSpPr>
        <p:spPr>
          <a:xfrm flipV="1">
            <a:off x="5214487" y="3357612"/>
            <a:ext cx="0" cy="2940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8613E51-E777-457D-8ED9-0FBD261C993C}"/>
                  </a:ext>
                </a:extLst>
              </p:cNvPr>
              <p:cNvSpPr/>
              <p:nvPr/>
            </p:nvSpPr>
            <p:spPr>
              <a:xfrm>
                <a:off x="3868719" y="3725392"/>
                <a:ext cx="3575787"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从因子节点</a:t>
                </a:r>
                <a14:m>
                  <m:oMath xmlns:m="http://schemas.openxmlformats.org/officeDocument/2006/math">
                    <m:sSub>
                      <m:sSub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到变量节点</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的信息</a:t>
                </a:r>
                <a:endParaRPr lang="zh-CN" altLang="en-US" dirty="0"/>
              </a:p>
            </p:txBody>
          </p:sp>
        </mc:Choice>
        <mc:Fallback xmlns="">
          <p:sp>
            <p:nvSpPr>
              <p:cNvPr id="7" name="矩形 6">
                <a:extLst>
                  <a:ext uri="{FF2B5EF4-FFF2-40B4-BE49-F238E27FC236}">
                    <a16:creationId xmlns:a16="http://schemas.microsoft.com/office/drawing/2014/main" id="{F8613E51-E777-457D-8ED9-0FBD261C993C}"/>
                  </a:ext>
                </a:extLst>
              </p:cNvPr>
              <p:cNvSpPr>
                <a:spLocks noRot="1" noChangeAspect="1" noMove="1" noResize="1" noEditPoints="1" noAdjustHandles="1" noChangeArrowheads="1" noChangeShapeType="1" noTextEdit="1"/>
              </p:cNvSpPr>
              <p:nvPr/>
            </p:nvSpPr>
            <p:spPr>
              <a:xfrm>
                <a:off x="3868719" y="3725392"/>
                <a:ext cx="3575787" cy="369332"/>
              </a:xfrm>
              <a:prstGeom prst="rect">
                <a:avLst/>
              </a:prstGeom>
              <a:blipFill>
                <a:blip r:embed="rId8"/>
                <a:stretch>
                  <a:fillRect l="-1536"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9718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数据处理技术</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8</a:t>
            </a:fld>
            <a:endParaRPr lang="zh-CN" altLang="en-US" dirty="0"/>
          </a:p>
        </p:txBody>
      </p:sp>
      <p:pic>
        <p:nvPicPr>
          <p:cNvPr id="10" name="Content Placeholder 3">
            <a:extLst>
              <a:ext uri="{FF2B5EF4-FFF2-40B4-BE49-F238E27FC236}">
                <a16:creationId xmlns:a16="http://schemas.microsoft.com/office/drawing/2014/main" id="{FBDFAB4A-84F2-4FF2-8874-96FB15EFE5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70" y="1921482"/>
            <a:ext cx="8679860" cy="2561034"/>
          </a:xfrm>
          <a:prstGeom prst="rect">
            <a:avLst/>
          </a:prstGeom>
        </p:spPr>
      </p:pic>
    </p:spTree>
    <p:extLst>
      <p:ext uri="{BB962C8B-B14F-4D97-AF65-F5344CB8AC3E}">
        <p14:creationId xmlns:p14="http://schemas.microsoft.com/office/powerpoint/2010/main" val="1153124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信息传递迭代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80</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80790"/>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𝑀</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表示为因子</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所依赖的变量集，我们可以计算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480790"/>
                <a:ext cx="7619580" cy="550141"/>
              </a:xfrm>
              <a:prstGeom prst="rect">
                <a:avLst/>
              </a:prstGeom>
              <a:blipFill>
                <a:blip r:embed="rId5"/>
                <a:stretch>
                  <a:fillRect l="-480" t="-66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6D49D282-A007-41A9-B4E8-117062E82792}"/>
              </a:ext>
            </a:extLst>
          </p:cNvPr>
          <p:cNvPicPr>
            <a:picLocks noChangeAspect="1"/>
          </p:cNvPicPr>
          <p:nvPr/>
        </p:nvPicPr>
        <p:blipFill>
          <a:blip r:embed="rId6"/>
          <a:stretch>
            <a:fillRect/>
          </a:stretch>
        </p:blipFill>
        <p:spPr>
          <a:xfrm>
            <a:off x="5189220" y="4094331"/>
            <a:ext cx="2725694" cy="2194948"/>
          </a:xfrm>
          <a:prstGeom prst="rect">
            <a:avLst/>
          </a:prstGeom>
        </p:spPr>
      </p:pic>
      <p:pic>
        <p:nvPicPr>
          <p:cNvPr id="13" name="图片 12">
            <a:extLst>
              <a:ext uri="{FF2B5EF4-FFF2-40B4-BE49-F238E27FC236}">
                <a16:creationId xmlns:a16="http://schemas.microsoft.com/office/drawing/2014/main" id="{DD80EAAB-7D31-4BAC-813A-973AD6C6BFFC}"/>
              </a:ext>
            </a:extLst>
          </p:cNvPr>
          <p:cNvPicPr>
            <a:picLocks noChangeAspect="1"/>
          </p:cNvPicPr>
          <p:nvPr/>
        </p:nvPicPr>
        <p:blipFill>
          <a:blip r:embed="rId7"/>
          <a:stretch>
            <a:fillRect/>
          </a:stretch>
        </p:blipFill>
        <p:spPr>
          <a:xfrm>
            <a:off x="1072386" y="4040587"/>
            <a:ext cx="3242614" cy="2248692"/>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E99C8B-63C1-4DC8-BB96-49BBF630EB66}"/>
                  </a:ext>
                </a:extLst>
              </p:cNvPr>
              <p:cNvSpPr/>
              <p:nvPr/>
            </p:nvSpPr>
            <p:spPr>
              <a:xfrm>
                <a:off x="1936242" y="2088250"/>
                <a:ext cx="5628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𝑠𝑀</m:t>
                              </m:r>
                            </m:sub>
                          </m:sSub>
                        </m:e>
                      </m:d>
                    </m:oMath>
                  </m:oMathPara>
                </a14:m>
                <a:endParaRPr lang="zh-CN" altLang="en-US" dirty="0"/>
              </a:p>
            </p:txBody>
          </p:sp>
        </mc:Choice>
        <mc:Fallback xmlns="">
          <p:sp>
            <p:nvSpPr>
              <p:cNvPr id="6" name="矩形 5">
                <a:extLst>
                  <a:ext uri="{FF2B5EF4-FFF2-40B4-BE49-F238E27FC236}">
                    <a16:creationId xmlns:a16="http://schemas.microsoft.com/office/drawing/2014/main" id="{F9E99C8B-63C1-4DC8-BB96-49BBF630EB66}"/>
                  </a:ext>
                </a:extLst>
              </p:cNvPr>
              <p:cNvSpPr>
                <a:spLocks noRot="1" noChangeAspect="1" noMove="1" noResize="1" noEditPoints="1" noAdjustHandles="1" noChangeArrowheads="1" noChangeShapeType="1" noTextEdit="1"/>
              </p:cNvSpPr>
              <p:nvPr/>
            </p:nvSpPr>
            <p:spPr>
              <a:xfrm>
                <a:off x="1936242" y="2088250"/>
                <a:ext cx="5628914" cy="369332"/>
              </a:xfrm>
              <a:prstGeom prst="rect">
                <a:avLst/>
              </a:prstGeom>
              <a:blipFill>
                <a:blip r:embed="rId8"/>
                <a:stretch>
                  <a:fillRect t="-120000" r="-6934"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19BB0B2-2539-451C-866F-E6F012F44F20}"/>
                  </a:ext>
                </a:extLst>
              </p:cNvPr>
              <p:cNvSpPr/>
              <p:nvPr/>
            </p:nvSpPr>
            <p:spPr>
              <a:xfrm>
                <a:off x="1152282" y="2514902"/>
                <a:ext cx="6839436" cy="1558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r>
                                <a:rPr lang="zh-CN" altLang="en-US">
                                  <a:latin typeface="Cambria Math" panose="02040503050406030204" pitchFamily="18" charset="0"/>
                                </a:rPr>
                                <m:t>⋯</m:t>
                              </m:r>
                            </m:e>
                          </m:nary>
                          <m:r>
                            <a:rPr lang="zh-CN" altLang="en-US" i="0">
                              <a:latin typeface="Cambria Math" panose="02040503050406030204" pitchFamily="18" charset="0"/>
                            </a:rPr>
                            <m:t>  </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e>
                              </m:d>
                            </m:e>
                          </m:nary>
                          <m:nary>
                            <m:naryPr>
                              <m:chr m:val="∏"/>
                              <m:supHide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𝑚</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e>
                              </m:d>
                              <m:r>
                                <a:rPr lang="zh-CN" altLang="en-US" i="0">
                                  <a:latin typeface="Cambria Math" panose="02040503050406030204" pitchFamily="18" charset="0"/>
                                </a:rPr>
                                <m:t>∖</m:t>
                              </m:r>
                              <m:r>
                                <a:rPr lang="zh-CN" altLang="en-US" i="1">
                                  <a:latin typeface="Cambria Math" panose="02040503050406030204" pitchFamily="18" charset="0"/>
                                </a:rPr>
                                <m:t>𝑥</m:t>
                              </m:r>
                            </m:sub>
                            <m:sup/>
                            <m:e>
                              <m:d>
                                <m:dPr>
                                  <m:begChr m:val="["/>
                                  <m:endChr m:val="]"/>
                                  <m:ctrlPr>
                                    <a:rPr lang="zh-CN" altLang="en-US" i="1">
                                      <a:latin typeface="Cambria Math" panose="02040503050406030204" pitchFamily="18" charset="0"/>
                                    </a:rPr>
                                  </m:ctrlPr>
                                </m:dPr>
                                <m:e>
                                  <m:nary>
                                    <m:naryPr>
                                      <m:chr m:val="∑"/>
                                      <m:limLoc m:val="undOvr"/>
                                      <m:grow m:val="on"/>
                                      <m:supHide m:val="on"/>
                                      <m:ctrlPr>
                                        <a:rPr lang="zh-CN" altLang="en-US" i="1" smtClean="0">
                                          <a:solidFill>
                                            <a:schemeClr val="accent2"/>
                                          </a:solidFill>
                                          <a:latin typeface="Cambria Math" panose="02040503050406030204" pitchFamily="18" charset="0"/>
                                        </a:rPr>
                                      </m:ctrlPr>
                                    </m:naryPr>
                                    <m:sub>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𝑋</m:t>
                                          </m:r>
                                        </m:e>
                                        <m:sub>
                                          <m:r>
                                            <a:rPr lang="zh-CN" altLang="en-US" i="1">
                                              <a:solidFill>
                                                <a:schemeClr val="accent2"/>
                                              </a:solidFill>
                                              <a:latin typeface="Cambria Math" panose="02040503050406030204" pitchFamily="18" charset="0"/>
                                            </a:rPr>
                                            <m:t>𝑠𝑚</m:t>
                                          </m:r>
                                        </m:sub>
                                      </m:sSub>
                                    </m:sub>
                                    <m:sup/>
                                    <m:e>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𝐺</m:t>
                                          </m:r>
                                        </m:e>
                                        <m:sub>
                                          <m:r>
                                            <a:rPr lang="zh-CN" altLang="en-US" i="1">
                                              <a:solidFill>
                                                <a:schemeClr val="accent2"/>
                                              </a:solidFill>
                                              <a:latin typeface="Cambria Math" panose="02040503050406030204" pitchFamily="18" charset="0"/>
                                            </a:rPr>
                                            <m:t>𝑚</m:t>
                                          </m:r>
                                        </m:sub>
                                      </m:sSub>
                                      <m:d>
                                        <m:dPr>
                                          <m:ctrlPr>
                                            <a:rPr lang="zh-CN" altLang="en-US" i="1">
                                              <a:solidFill>
                                                <a:schemeClr val="accent2"/>
                                              </a:solidFill>
                                              <a:latin typeface="Cambria Math" panose="02040503050406030204" pitchFamily="18" charset="0"/>
                                            </a:rPr>
                                          </m:ctrlPr>
                                        </m:dPr>
                                        <m:e>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𝑥</m:t>
                                              </m:r>
                                            </m:e>
                                            <m:sub>
                                              <m:r>
                                                <a:rPr lang="zh-CN" altLang="en-US" i="1">
                                                  <a:solidFill>
                                                    <a:schemeClr val="accent2"/>
                                                  </a:solidFill>
                                                  <a:latin typeface="Cambria Math" panose="02040503050406030204" pitchFamily="18" charset="0"/>
                                                </a:rPr>
                                                <m:t>𝑚</m:t>
                                              </m:r>
                                            </m:sub>
                                          </m:sSub>
                                          <m:r>
                                            <a:rPr lang="zh-CN" altLang="en-US" i="0">
                                              <a:solidFill>
                                                <a:schemeClr val="accent2"/>
                                              </a:solidFill>
                                              <a:latin typeface="Cambria Math" panose="02040503050406030204" pitchFamily="18" charset="0"/>
                                            </a:rPr>
                                            <m:t>,</m:t>
                                          </m:r>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𝑋</m:t>
                                              </m:r>
                                            </m:e>
                                            <m:sub>
                                              <m:r>
                                                <a:rPr lang="zh-CN" altLang="en-US" i="1">
                                                  <a:solidFill>
                                                    <a:schemeClr val="accent2"/>
                                                  </a:solidFill>
                                                  <a:latin typeface="Cambria Math" panose="02040503050406030204" pitchFamily="18" charset="0"/>
                                                </a:rPr>
                                                <m:t>𝑠𝑚</m:t>
                                              </m:r>
                                            </m:sub>
                                          </m:sSub>
                                        </m:e>
                                      </m:d>
                                    </m:e>
                                  </m:nary>
                                </m:e>
                              </m:d>
                            </m:e>
                          </m:nary>
                          <m:r>
                            <a:rPr lang="zh-CN" altLang="en-US" i="0">
                              <a:latin typeface="Cambria Math" panose="02040503050406030204" pitchFamily="18" charset="0"/>
                            </a:rPr>
                            <m:t>  </m:t>
                          </m:r>
                        </m:e>
                        <m:e>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r>
                                <a:rPr lang="zh-CN" altLang="en-US">
                                  <a:latin typeface="Cambria Math" panose="02040503050406030204" pitchFamily="18" charset="0"/>
                                </a:rPr>
                                <m:t>⋯</m:t>
                              </m:r>
                            </m:e>
                          </m:nary>
                          <m:r>
                            <a:rPr lang="zh-CN" altLang="en-US" i="0">
                              <a:latin typeface="Cambria Math" panose="02040503050406030204" pitchFamily="18" charset="0"/>
                            </a:rPr>
                            <m:t>  </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e>
                              </m:d>
                            </m:e>
                          </m:nary>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e>
                              </m:d>
                              <m:r>
                                <a:rPr lang="zh-CN" altLang="en-US" i="0">
                                  <a:latin typeface="Cambria Math" panose="02040503050406030204" pitchFamily="18" charset="0"/>
                                </a:rPr>
                                <m:t>∖</m:t>
                              </m:r>
                              <m:r>
                                <a:rPr lang="zh-CN" altLang="en-US" i="1">
                                  <a:latin typeface="Cambria Math" panose="02040503050406030204" pitchFamily="18" charset="0"/>
                                </a:rPr>
                                <m:t>𝑥</m:t>
                              </m:r>
                            </m:sub>
                            <m:sup/>
                            <m:e>
                              <m:sSub>
                                <m:sSubPr>
                                  <m:ctrlPr>
                                    <a:rPr lang="zh-CN" altLang="en-US" i="1" smtClean="0">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𝜇</m:t>
                                  </m:r>
                                </m:e>
                                <m:sub>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𝑥</m:t>
                                      </m:r>
                                    </m:e>
                                    <m:sub>
                                      <m:r>
                                        <a:rPr lang="zh-CN" altLang="en-US" i="1">
                                          <a:solidFill>
                                            <a:schemeClr val="accent2"/>
                                          </a:solidFill>
                                          <a:latin typeface="Cambria Math" panose="02040503050406030204" pitchFamily="18" charset="0"/>
                                        </a:rPr>
                                        <m:t>𝑚</m:t>
                                      </m:r>
                                    </m:sub>
                                  </m:sSub>
                                  <m:r>
                                    <a:rPr lang="zh-CN" altLang="en-US" i="0">
                                      <a:solidFill>
                                        <a:schemeClr val="accent2"/>
                                      </a:solidFill>
                                      <a:latin typeface="Cambria Math" panose="02040503050406030204" pitchFamily="18" charset="0"/>
                                    </a:rPr>
                                    <m:t>→</m:t>
                                  </m:r>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𝑓</m:t>
                                      </m:r>
                                    </m:e>
                                    <m:sub>
                                      <m:r>
                                        <a:rPr lang="zh-CN" altLang="en-US" i="1">
                                          <a:solidFill>
                                            <a:schemeClr val="accent2"/>
                                          </a:solidFill>
                                          <a:latin typeface="Cambria Math" panose="02040503050406030204" pitchFamily="18" charset="0"/>
                                        </a:rPr>
                                        <m:t>𝑠</m:t>
                                      </m:r>
                                    </m:sub>
                                  </m:sSub>
                                </m:sub>
                              </m:sSub>
                              <m:d>
                                <m:dPr>
                                  <m:ctrlPr>
                                    <a:rPr lang="zh-CN" altLang="en-US" i="1">
                                      <a:solidFill>
                                        <a:schemeClr val="accent2"/>
                                      </a:solidFill>
                                      <a:latin typeface="Cambria Math" panose="02040503050406030204" pitchFamily="18" charset="0"/>
                                    </a:rPr>
                                  </m:ctrlPr>
                                </m:dPr>
                                <m:e>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𝑥</m:t>
                                      </m:r>
                                    </m:e>
                                    <m:sub>
                                      <m:r>
                                        <a:rPr lang="zh-CN" altLang="en-US" i="1">
                                          <a:solidFill>
                                            <a:schemeClr val="accent2"/>
                                          </a:solidFill>
                                          <a:latin typeface="Cambria Math" panose="02040503050406030204" pitchFamily="18" charset="0"/>
                                        </a:rPr>
                                        <m:t>𝑚</m:t>
                                      </m:r>
                                    </m:sub>
                                  </m:sSub>
                                </m:e>
                              </m:d>
                            </m:e>
                          </m:nary>
                        </m:e>
                      </m:eqArr>
                    </m:oMath>
                  </m:oMathPara>
                </a14:m>
                <a:endParaRPr lang="zh-CN" altLang="en-US" dirty="0"/>
              </a:p>
            </p:txBody>
          </p:sp>
        </mc:Choice>
        <mc:Fallback xmlns="">
          <p:sp>
            <p:nvSpPr>
              <p:cNvPr id="8" name="矩形 7">
                <a:extLst>
                  <a:ext uri="{FF2B5EF4-FFF2-40B4-BE49-F238E27FC236}">
                    <a16:creationId xmlns:a16="http://schemas.microsoft.com/office/drawing/2014/main" id="{E19BB0B2-2539-451C-866F-E6F012F44F20}"/>
                  </a:ext>
                </a:extLst>
              </p:cNvPr>
              <p:cNvSpPr>
                <a:spLocks noRot="1" noChangeAspect="1" noMove="1" noResize="1" noEditPoints="1" noAdjustHandles="1" noChangeArrowheads="1" noChangeShapeType="1" noTextEdit="1"/>
              </p:cNvSpPr>
              <p:nvPr/>
            </p:nvSpPr>
            <p:spPr>
              <a:xfrm>
                <a:off x="1152282" y="2514902"/>
                <a:ext cx="6839436" cy="1558183"/>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160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信息传递迭代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81</a:t>
            </a:fld>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E99C8B-63C1-4DC8-BB96-49BBF630EB66}"/>
                  </a:ext>
                </a:extLst>
              </p:cNvPr>
              <p:cNvSpPr/>
              <p:nvPr/>
            </p:nvSpPr>
            <p:spPr>
              <a:xfrm>
                <a:off x="1936242" y="2232448"/>
                <a:ext cx="5628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𝑠𝑀</m:t>
                              </m:r>
                            </m:sub>
                          </m:sSub>
                        </m:e>
                      </m:d>
                    </m:oMath>
                  </m:oMathPara>
                </a14:m>
                <a:endParaRPr lang="zh-CN" altLang="en-US" dirty="0"/>
              </a:p>
            </p:txBody>
          </p:sp>
        </mc:Choice>
        <mc:Fallback xmlns="">
          <p:sp>
            <p:nvSpPr>
              <p:cNvPr id="6" name="矩形 5">
                <a:extLst>
                  <a:ext uri="{FF2B5EF4-FFF2-40B4-BE49-F238E27FC236}">
                    <a16:creationId xmlns:a16="http://schemas.microsoft.com/office/drawing/2014/main" id="{F9E99C8B-63C1-4DC8-BB96-49BBF630EB66}"/>
                  </a:ext>
                </a:extLst>
              </p:cNvPr>
              <p:cNvSpPr>
                <a:spLocks noRot="1" noChangeAspect="1" noMove="1" noResize="1" noEditPoints="1" noAdjustHandles="1" noChangeArrowheads="1" noChangeShapeType="1" noTextEdit="1"/>
              </p:cNvSpPr>
              <p:nvPr/>
            </p:nvSpPr>
            <p:spPr>
              <a:xfrm>
                <a:off x="1936242" y="2232448"/>
                <a:ext cx="5628914" cy="369332"/>
              </a:xfrm>
              <a:prstGeom prst="rect">
                <a:avLst/>
              </a:prstGeom>
              <a:blipFill>
                <a:blip r:embed="rId5"/>
                <a:stretch>
                  <a:fillRect t="-118033" r="-6934"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1F511D6-4B2E-402E-87BF-063ED92CE901}"/>
                  </a:ext>
                </a:extLst>
              </p:cNvPr>
              <p:cNvSpPr/>
              <p:nvPr/>
            </p:nvSpPr>
            <p:spPr>
              <a:xfrm>
                <a:off x="2502233" y="2884359"/>
                <a:ext cx="3936912"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e>
                          </m:d>
                        </m:e>
                      </m:nary>
                    </m:oMath>
                  </m:oMathPara>
                </a14:m>
                <a:endParaRPr lang="zh-CN" altLang="en-US" dirty="0"/>
              </a:p>
            </p:txBody>
          </p:sp>
        </mc:Choice>
        <mc:Fallback xmlns="">
          <p:sp>
            <p:nvSpPr>
              <p:cNvPr id="3" name="矩形 2">
                <a:extLst>
                  <a:ext uri="{FF2B5EF4-FFF2-40B4-BE49-F238E27FC236}">
                    <a16:creationId xmlns:a16="http://schemas.microsoft.com/office/drawing/2014/main" id="{61F511D6-4B2E-402E-87BF-063ED92CE901}"/>
                  </a:ext>
                </a:extLst>
              </p:cNvPr>
              <p:cNvSpPr>
                <a:spLocks noRot="1" noChangeAspect="1" noMove="1" noResize="1" noEditPoints="1" noAdjustHandles="1" noChangeArrowheads="1" noChangeShapeType="1" noTextEdit="1"/>
              </p:cNvSpPr>
              <p:nvPr/>
            </p:nvSpPr>
            <p:spPr>
              <a:xfrm>
                <a:off x="2502233" y="2884359"/>
                <a:ext cx="3936912" cy="800219"/>
              </a:xfrm>
              <a:prstGeom prst="rect">
                <a:avLst/>
              </a:prstGeom>
              <a:blipFill>
                <a:blip r:embed="rId6"/>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27822A1A-B254-42FF-A18B-B797F6E78D99}"/>
              </a:ext>
            </a:extLst>
          </p:cNvPr>
          <p:cNvPicPr>
            <a:picLocks noChangeAspect="1"/>
          </p:cNvPicPr>
          <p:nvPr/>
        </p:nvPicPr>
        <p:blipFill>
          <a:blip r:embed="rId7"/>
          <a:stretch>
            <a:fillRect/>
          </a:stretch>
        </p:blipFill>
        <p:spPr>
          <a:xfrm>
            <a:off x="1424940" y="3982015"/>
            <a:ext cx="2725694" cy="2194948"/>
          </a:xfrm>
          <a:prstGeom prst="rect">
            <a:avLst/>
          </a:prstGeom>
        </p:spPr>
      </p:pic>
      <p:pic>
        <p:nvPicPr>
          <p:cNvPr id="11" name="图片 10">
            <a:extLst>
              <a:ext uri="{FF2B5EF4-FFF2-40B4-BE49-F238E27FC236}">
                <a16:creationId xmlns:a16="http://schemas.microsoft.com/office/drawing/2014/main" id="{56A8EB5C-5D18-44D6-B471-9FCF428445BC}"/>
              </a:ext>
            </a:extLst>
          </p:cNvPr>
          <p:cNvPicPr>
            <a:picLocks noChangeAspect="1"/>
          </p:cNvPicPr>
          <p:nvPr/>
        </p:nvPicPr>
        <p:blipFill>
          <a:blip r:embed="rId8"/>
          <a:stretch>
            <a:fillRect/>
          </a:stretch>
        </p:blipFill>
        <p:spPr>
          <a:xfrm>
            <a:off x="5015527" y="3982014"/>
            <a:ext cx="2343174" cy="2213987"/>
          </a:xfrm>
          <a:prstGeom prst="rect">
            <a:avLst/>
          </a:prstGeom>
        </p:spPr>
      </p:pic>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221EA876-244D-4B9B-94AD-01ADFDDB64A0}"/>
                  </a:ext>
                </a:extLst>
              </p:cNvPr>
              <p:cNvSpPr txBox="1">
                <a:spLocks/>
              </p:cNvSpPr>
              <p:nvPr/>
            </p:nvSpPr>
            <p:spPr>
              <a:xfrm>
                <a:off x="681738" y="1480790"/>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𝑀</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表示为因子</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所依赖的变量集，我们可以计算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内容占位符 2">
                <a:extLst>
                  <a:ext uri="{FF2B5EF4-FFF2-40B4-BE49-F238E27FC236}">
                    <a16:creationId xmlns:a16="http://schemas.microsoft.com/office/drawing/2014/main" id="{221EA876-244D-4B9B-94AD-01ADFDDB64A0}"/>
                  </a:ext>
                </a:extLst>
              </p:cNvPr>
              <p:cNvSpPr txBox="1">
                <a:spLocks noRot="1" noChangeAspect="1" noMove="1" noResize="1" noEditPoints="1" noAdjustHandles="1" noChangeArrowheads="1" noChangeShapeType="1" noTextEdit="1"/>
              </p:cNvSpPr>
              <p:nvPr/>
            </p:nvSpPr>
            <p:spPr>
              <a:xfrm>
                <a:off x="681738" y="1480790"/>
                <a:ext cx="7619580" cy="550141"/>
              </a:xfrm>
              <a:prstGeom prst="rect">
                <a:avLst/>
              </a:prstGeom>
              <a:blipFill>
                <a:blip r:embed="rId9"/>
                <a:stretch>
                  <a:fillRect l="-480" t="-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93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两种信息类型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82</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03407"/>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从因子节点到变量</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节点的信息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E99C8B-63C1-4DC8-BB96-49BBF630EB66}"/>
                  </a:ext>
                </a:extLst>
              </p:cNvPr>
              <p:cNvSpPr/>
              <p:nvPr/>
            </p:nvSpPr>
            <p:spPr>
              <a:xfrm>
                <a:off x="829035" y="3003237"/>
                <a:ext cx="5628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𝑠𝑀</m:t>
                              </m:r>
                            </m:sub>
                          </m:sSub>
                        </m:e>
                      </m:d>
                    </m:oMath>
                  </m:oMathPara>
                </a14:m>
                <a:endParaRPr lang="zh-CN" altLang="en-US" dirty="0"/>
              </a:p>
            </p:txBody>
          </p:sp>
        </mc:Choice>
        <mc:Fallback xmlns="">
          <p:sp>
            <p:nvSpPr>
              <p:cNvPr id="6" name="矩形 5">
                <a:extLst>
                  <a:ext uri="{FF2B5EF4-FFF2-40B4-BE49-F238E27FC236}">
                    <a16:creationId xmlns:a16="http://schemas.microsoft.com/office/drawing/2014/main" id="{F9E99C8B-63C1-4DC8-BB96-49BBF630EB66}"/>
                  </a:ext>
                </a:extLst>
              </p:cNvPr>
              <p:cNvSpPr>
                <a:spLocks noRot="1" noChangeAspect="1" noMove="1" noResize="1" noEditPoints="1" noAdjustHandles="1" noChangeArrowheads="1" noChangeShapeType="1" noTextEdit="1"/>
              </p:cNvSpPr>
              <p:nvPr/>
            </p:nvSpPr>
            <p:spPr>
              <a:xfrm>
                <a:off x="829035" y="3003237"/>
                <a:ext cx="5628914" cy="369332"/>
              </a:xfrm>
              <a:prstGeom prst="rect">
                <a:avLst/>
              </a:prstGeom>
              <a:blipFill>
                <a:blip r:embed="rId5"/>
                <a:stretch>
                  <a:fillRect t="-120000" r="-6934"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1F511D6-4B2E-402E-87BF-063ED92CE901}"/>
                  </a:ext>
                </a:extLst>
              </p:cNvPr>
              <p:cNvSpPr/>
              <p:nvPr/>
            </p:nvSpPr>
            <p:spPr>
              <a:xfrm>
                <a:off x="1016808" y="5231697"/>
                <a:ext cx="3936912"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e>
                          </m:d>
                        </m:e>
                      </m:nary>
                    </m:oMath>
                  </m:oMathPara>
                </a14:m>
                <a:endParaRPr lang="zh-CN" altLang="en-US" dirty="0"/>
              </a:p>
            </p:txBody>
          </p:sp>
        </mc:Choice>
        <mc:Fallback xmlns="">
          <p:sp>
            <p:nvSpPr>
              <p:cNvPr id="3" name="矩形 2">
                <a:extLst>
                  <a:ext uri="{FF2B5EF4-FFF2-40B4-BE49-F238E27FC236}">
                    <a16:creationId xmlns:a16="http://schemas.microsoft.com/office/drawing/2014/main" id="{61F511D6-4B2E-402E-87BF-063ED92CE901}"/>
                  </a:ext>
                </a:extLst>
              </p:cNvPr>
              <p:cNvSpPr>
                <a:spLocks noRot="1" noChangeAspect="1" noMove="1" noResize="1" noEditPoints="1" noAdjustHandles="1" noChangeArrowheads="1" noChangeShapeType="1" noTextEdit="1"/>
              </p:cNvSpPr>
              <p:nvPr/>
            </p:nvSpPr>
            <p:spPr>
              <a:xfrm>
                <a:off x="1016808" y="5231697"/>
                <a:ext cx="3936912" cy="800219"/>
              </a:xfrm>
              <a:prstGeom prst="rect">
                <a:avLst/>
              </a:prstGeom>
              <a:blipFill>
                <a:blip r:embed="rId6"/>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27822A1A-B254-42FF-A18B-B797F6E78D99}"/>
              </a:ext>
            </a:extLst>
          </p:cNvPr>
          <p:cNvPicPr>
            <a:picLocks noChangeAspect="1"/>
          </p:cNvPicPr>
          <p:nvPr/>
        </p:nvPicPr>
        <p:blipFill>
          <a:blip r:embed="rId7"/>
          <a:stretch>
            <a:fillRect/>
          </a:stretch>
        </p:blipFill>
        <p:spPr>
          <a:xfrm>
            <a:off x="5401498" y="3678064"/>
            <a:ext cx="2725694" cy="2194948"/>
          </a:xfrm>
          <a:prstGeom prst="rect">
            <a:avLst/>
          </a:prstGeom>
        </p:spPr>
      </p:pic>
      <p:sp>
        <p:nvSpPr>
          <p:cNvPr id="12" name="内容占位符 2">
            <a:extLst>
              <a:ext uri="{FF2B5EF4-FFF2-40B4-BE49-F238E27FC236}">
                <a16:creationId xmlns:a16="http://schemas.microsoft.com/office/drawing/2014/main" id="{C067DF4D-FBBD-4480-863D-ACC768CCAB12}"/>
              </a:ext>
            </a:extLst>
          </p:cNvPr>
          <p:cNvSpPr txBox="1">
            <a:spLocks/>
          </p:cNvSpPr>
          <p:nvPr/>
        </p:nvSpPr>
        <p:spPr>
          <a:xfrm>
            <a:off x="681738" y="3769239"/>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从变量节点到因子节点的信息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DDD7E6E-E2B3-48E0-BE55-BCEB5023663A}"/>
                  </a:ext>
                </a:extLst>
              </p:cNvPr>
              <p:cNvSpPr/>
              <p:nvPr/>
            </p:nvSpPr>
            <p:spPr>
              <a:xfrm>
                <a:off x="1016808" y="2153548"/>
                <a:ext cx="2540183"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e>
                          </m:d>
                        </m:e>
                      </m:nary>
                    </m:oMath>
                  </m:oMathPara>
                </a14:m>
                <a:endParaRPr lang="zh-CN" altLang="en-US" dirty="0"/>
              </a:p>
            </p:txBody>
          </p:sp>
        </mc:Choice>
        <mc:Fallback xmlns="">
          <p:sp>
            <p:nvSpPr>
              <p:cNvPr id="5" name="矩形 4">
                <a:extLst>
                  <a:ext uri="{FF2B5EF4-FFF2-40B4-BE49-F238E27FC236}">
                    <a16:creationId xmlns:a16="http://schemas.microsoft.com/office/drawing/2014/main" id="{7DDD7E6E-E2B3-48E0-BE55-BCEB5023663A}"/>
                  </a:ext>
                </a:extLst>
              </p:cNvPr>
              <p:cNvSpPr>
                <a:spLocks noRot="1" noChangeAspect="1" noMove="1" noResize="1" noEditPoints="1" noAdjustHandles="1" noChangeArrowheads="1" noChangeShapeType="1" noTextEdit="1"/>
              </p:cNvSpPr>
              <p:nvPr/>
            </p:nvSpPr>
            <p:spPr>
              <a:xfrm>
                <a:off x="1016808" y="2153548"/>
                <a:ext cx="2540183" cy="79874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D926606-D311-4B9E-BAAE-9DCE6259C18E}"/>
                  </a:ext>
                </a:extLst>
              </p:cNvPr>
              <p:cNvSpPr/>
              <p:nvPr/>
            </p:nvSpPr>
            <p:spPr>
              <a:xfrm>
                <a:off x="1016808" y="4376166"/>
                <a:ext cx="3285322"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BD926606-D311-4B9E-BAAE-9DCE6259C18E}"/>
                  </a:ext>
                </a:extLst>
              </p:cNvPr>
              <p:cNvSpPr>
                <a:spLocks noRot="1" noChangeAspect="1" noMove="1" noResize="1" noEditPoints="1" noAdjustHandles="1" noChangeArrowheads="1" noChangeShapeType="1" noTextEdit="1"/>
              </p:cNvSpPr>
              <p:nvPr/>
            </p:nvSpPr>
            <p:spPr>
              <a:xfrm>
                <a:off x="1016808" y="4376166"/>
                <a:ext cx="3285322" cy="79874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5670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两种信息类型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83</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03407"/>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两种类型信息的关系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10069B8-563D-4239-9F99-9A8EDC5BE9B7}"/>
                  </a:ext>
                </a:extLst>
              </p:cNvPr>
              <p:cNvSpPr/>
              <p:nvPr/>
            </p:nvSpPr>
            <p:spPr>
              <a:xfrm>
                <a:off x="1001190" y="2153548"/>
                <a:ext cx="4401590" cy="3051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e>
                              </m:d>
                            </m:e>
                          </m:nary>
                          <m:r>
                            <a:rPr lang="zh-CN" altLang="en-US" i="0">
                              <a:latin typeface="Cambria Math" panose="02040503050406030204" pitchFamily="18" charset="0"/>
                            </a:rPr>
                            <m:t> </m:t>
                          </m:r>
                        </m:e>
                        <m:e>
                          <m:r>
                            <a:rPr lang="zh-CN" altLang="en-US" i="0">
                              <a:latin typeface="Cambria Math" panose="02040503050406030204" pitchFamily="18" charset="0"/>
                            </a:rPr>
                            <m:t>&amp;=</m:t>
                          </m:r>
                          <m:nary>
                            <m:naryPr>
                              <m:chr m:val="∑"/>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sub>
                            <m:sup/>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𝑙</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e>
                                  </m:d>
                                </m:e>
                              </m:nary>
                            </m:e>
                          </m:nary>
                        </m:e>
                        <m:e>
                          <m:r>
                            <a:rPr lang="zh-CN" altLang="en-US" i="0">
                              <a:latin typeface="Cambria Math" panose="02040503050406030204" pitchFamily="18" charset="0"/>
                            </a:rPr>
                            <m:t>&amp;=</m:t>
                          </m:r>
                          <m:nary>
                            <m:naryPr>
                              <m:chr m:val="∏"/>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d>
                                <m:dPr>
                                  <m:begChr m:val="["/>
                                  <m:endChr m:val="]"/>
                                  <m:ctrlPr>
                                    <a:rPr lang="zh-CN" altLang="en-US" i="1">
                                      <a:latin typeface="Cambria Math" panose="02040503050406030204" pitchFamily="18" charset="0"/>
                                    </a:rPr>
                                  </m:ctrlPr>
                                </m:dPr>
                                <m:e>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𝑙</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e>
                                      </m:d>
                                    </m:e>
                                  </m:nary>
                                </m:e>
                              </m:d>
                            </m:e>
                          </m:nary>
                        </m:e>
                        <m:e>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e>
                          </m:nary>
                        </m:e>
                      </m:eqArr>
                    </m:oMath>
                  </m:oMathPara>
                </a14:m>
                <a:endParaRPr lang="zh-CN" altLang="en-US" dirty="0"/>
              </a:p>
            </p:txBody>
          </p:sp>
        </mc:Choice>
        <mc:Fallback xmlns="">
          <p:sp>
            <p:nvSpPr>
              <p:cNvPr id="8" name="矩形 7">
                <a:extLst>
                  <a:ext uri="{FF2B5EF4-FFF2-40B4-BE49-F238E27FC236}">
                    <a16:creationId xmlns:a16="http://schemas.microsoft.com/office/drawing/2014/main" id="{610069B8-563D-4239-9F99-9A8EDC5BE9B7}"/>
                  </a:ext>
                </a:extLst>
              </p:cNvPr>
              <p:cNvSpPr>
                <a:spLocks noRot="1" noChangeAspect="1" noMove="1" noResize="1" noEditPoints="1" noAdjustHandles="1" noChangeArrowheads="1" noChangeShapeType="1" noTextEdit="1"/>
              </p:cNvSpPr>
              <p:nvPr/>
            </p:nvSpPr>
            <p:spPr>
              <a:xfrm>
                <a:off x="1001190" y="2153548"/>
                <a:ext cx="4401590" cy="3051861"/>
              </a:xfrm>
              <a:prstGeom prst="rect">
                <a:avLst/>
              </a:prstGeom>
              <a:blipFill>
                <a:blip r:embed="rId5"/>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A0592D2-8EA2-4D10-9B5E-480868CAAB88}"/>
              </a:ext>
            </a:extLst>
          </p:cNvPr>
          <p:cNvPicPr>
            <a:picLocks noChangeAspect="1"/>
          </p:cNvPicPr>
          <p:nvPr/>
        </p:nvPicPr>
        <p:blipFill>
          <a:blip r:embed="rId6"/>
          <a:stretch>
            <a:fillRect/>
          </a:stretch>
        </p:blipFill>
        <p:spPr>
          <a:xfrm>
            <a:off x="5774254" y="1407402"/>
            <a:ext cx="2688008" cy="2164600"/>
          </a:xfrm>
          <a:prstGeom prst="rect">
            <a:avLst/>
          </a:prstGeom>
        </p:spPr>
      </p:pic>
      <p:pic>
        <p:nvPicPr>
          <p:cNvPr id="14" name="图片 13">
            <a:extLst>
              <a:ext uri="{FF2B5EF4-FFF2-40B4-BE49-F238E27FC236}">
                <a16:creationId xmlns:a16="http://schemas.microsoft.com/office/drawing/2014/main" id="{4F843238-2797-46BC-A317-466835048864}"/>
              </a:ext>
            </a:extLst>
          </p:cNvPr>
          <p:cNvPicPr>
            <a:picLocks noChangeAspect="1"/>
          </p:cNvPicPr>
          <p:nvPr/>
        </p:nvPicPr>
        <p:blipFill>
          <a:blip r:embed="rId7"/>
          <a:stretch>
            <a:fillRect/>
          </a:stretch>
        </p:blipFill>
        <p:spPr>
          <a:xfrm>
            <a:off x="5774254" y="3918293"/>
            <a:ext cx="2343174" cy="2213987"/>
          </a:xfrm>
          <a:prstGeom prst="rect">
            <a:avLst/>
          </a:prstGeom>
        </p:spPr>
      </p:pic>
      <p:sp>
        <p:nvSpPr>
          <p:cNvPr id="11" name="矩形 10">
            <a:extLst>
              <a:ext uri="{FF2B5EF4-FFF2-40B4-BE49-F238E27FC236}">
                <a16:creationId xmlns:a16="http://schemas.microsoft.com/office/drawing/2014/main" id="{B4032177-3040-48EA-9C9F-D16D493DE7F4}"/>
              </a:ext>
            </a:extLst>
          </p:cNvPr>
          <p:cNvSpPr/>
          <p:nvPr/>
        </p:nvSpPr>
        <p:spPr>
          <a:xfrm>
            <a:off x="897699" y="3794005"/>
            <a:ext cx="1322798"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（树结构）</a:t>
            </a:r>
            <a:endParaRPr lang="zh-CN" altLang="en-US" dirty="0"/>
          </a:p>
        </p:txBody>
      </p:sp>
    </p:spTree>
    <p:extLst>
      <p:ext uri="{BB962C8B-B14F-4D97-AF65-F5344CB8AC3E}">
        <p14:creationId xmlns:p14="http://schemas.microsoft.com/office/powerpoint/2010/main" val="633954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a:t>递归的起始过程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84</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711706" y="4651031"/>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从因子节点到变量</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节点的信息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E99C8B-63C1-4DC8-BB96-49BBF630EB66}"/>
                  </a:ext>
                </a:extLst>
              </p:cNvPr>
              <p:cNvSpPr/>
              <p:nvPr/>
            </p:nvSpPr>
            <p:spPr>
              <a:xfrm>
                <a:off x="3515086" y="5254949"/>
                <a:ext cx="5628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𝑀</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𝑠𝑀</m:t>
                              </m:r>
                            </m:sub>
                          </m:sSub>
                        </m:e>
                      </m:d>
                    </m:oMath>
                  </m:oMathPara>
                </a14:m>
                <a:endParaRPr lang="zh-CN" altLang="en-US" dirty="0"/>
              </a:p>
            </p:txBody>
          </p:sp>
        </mc:Choice>
        <mc:Fallback xmlns="">
          <p:sp>
            <p:nvSpPr>
              <p:cNvPr id="6" name="矩形 5">
                <a:extLst>
                  <a:ext uri="{FF2B5EF4-FFF2-40B4-BE49-F238E27FC236}">
                    <a16:creationId xmlns:a16="http://schemas.microsoft.com/office/drawing/2014/main" id="{F9E99C8B-63C1-4DC8-BB96-49BBF630EB66}"/>
                  </a:ext>
                </a:extLst>
              </p:cNvPr>
              <p:cNvSpPr>
                <a:spLocks noRot="1" noChangeAspect="1" noMove="1" noResize="1" noEditPoints="1" noAdjustHandles="1" noChangeArrowheads="1" noChangeShapeType="1" noTextEdit="1"/>
              </p:cNvSpPr>
              <p:nvPr/>
            </p:nvSpPr>
            <p:spPr>
              <a:xfrm>
                <a:off x="3515086" y="5254949"/>
                <a:ext cx="5628914" cy="369332"/>
              </a:xfrm>
              <a:prstGeom prst="rect">
                <a:avLst/>
              </a:prstGeom>
              <a:blipFill>
                <a:blip r:embed="rId5"/>
                <a:stretch>
                  <a:fillRect t="-118033" r="-6934"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1F511D6-4B2E-402E-87BF-063ED92CE901}"/>
                  </a:ext>
                </a:extLst>
              </p:cNvPr>
              <p:cNvSpPr/>
              <p:nvPr/>
            </p:nvSpPr>
            <p:spPr>
              <a:xfrm>
                <a:off x="4521496" y="3612369"/>
                <a:ext cx="3936912"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m:t>
                          </m:r>
                          <m:r>
                            <m:rPr>
                              <m:sty m:val="p"/>
                            </m:rPr>
                            <a:rPr lang="en-US" altLang="zh-CN" i="1" smtClean="0">
                              <a:latin typeface="Cambria Math" panose="02040503050406030204" pitchFamily="18" charset="0"/>
                            </a:rPr>
                            <m:t>ne</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𝑚𝑙</m:t>
                                  </m:r>
                                </m:sub>
                              </m:sSub>
                            </m:e>
                          </m:d>
                        </m:e>
                      </m:nary>
                    </m:oMath>
                  </m:oMathPara>
                </a14:m>
                <a:endParaRPr lang="zh-CN" altLang="en-US" dirty="0"/>
              </a:p>
            </p:txBody>
          </p:sp>
        </mc:Choice>
        <mc:Fallback xmlns="">
          <p:sp>
            <p:nvSpPr>
              <p:cNvPr id="3" name="矩形 2">
                <a:extLst>
                  <a:ext uri="{FF2B5EF4-FFF2-40B4-BE49-F238E27FC236}">
                    <a16:creationId xmlns:a16="http://schemas.microsoft.com/office/drawing/2014/main" id="{61F511D6-4B2E-402E-87BF-063ED92CE901}"/>
                  </a:ext>
                </a:extLst>
              </p:cNvPr>
              <p:cNvSpPr>
                <a:spLocks noRot="1" noChangeAspect="1" noMove="1" noResize="1" noEditPoints="1" noAdjustHandles="1" noChangeArrowheads="1" noChangeShapeType="1" noTextEdit="1"/>
              </p:cNvSpPr>
              <p:nvPr/>
            </p:nvSpPr>
            <p:spPr>
              <a:xfrm>
                <a:off x="4521496" y="3612369"/>
                <a:ext cx="3936912" cy="800219"/>
              </a:xfrm>
              <a:prstGeom prst="rect">
                <a:avLst/>
              </a:prstGeom>
              <a:blipFill>
                <a:blip r:embed="rId6"/>
                <a:stretch>
                  <a:fillRect/>
                </a:stretch>
              </a:blipFill>
            </p:spPr>
            <p:txBody>
              <a:bodyPr/>
              <a:lstStyle/>
              <a:p>
                <a:r>
                  <a:rPr lang="zh-CN" altLang="en-US">
                    <a:noFill/>
                  </a:rPr>
                  <a:t> </a:t>
                </a:r>
              </a:p>
            </p:txBody>
          </p:sp>
        </mc:Fallback>
      </mc:AlternateContent>
      <p:sp>
        <p:nvSpPr>
          <p:cNvPr id="12" name="内容占位符 2">
            <a:extLst>
              <a:ext uri="{FF2B5EF4-FFF2-40B4-BE49-F238E27FC236}">
                <a16:creationId xmlns:a16="http://schemas.microsoft.com/office/drawing/2014/main" id="{C067DF4D-FBBD-4480-863D-ACC768CCAB12}"/>
              </a:ext>
            </a:extLst>
          </p:cNvPr>
          <p:cNvSpPr txBox="1">
            <a:spLocks/>
          </p:cNvSpPr>
          <p:nvPr/>
        </p:nvSpPr>
        <p:spPr>
          <a:xfrm>
            <a:off x="681738" y="3009489"/>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从变量节点到因子</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节点的信息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DDD7E6E-E2B3-48E0-BE55-BCEB5023663A}"/>
                  </a:ext>
                </a:extLst>
              </p:cNvPr>
              <p:cNvSpPr/>
              <p:nvPr/>
            </p:nvSpPr>
            <p:spPr>
              <a:xfrm>
                <a:off x="1000156" y="5103142"/>
                <a:ext cx="2540183"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m:t>
                                  </m:r>
                                </m:sub>
                              </m:sSub>
                            </m:e>
                          </m:d>
                        </m:e>
                      </m:nary>
                    </m:oMath>
                  </m:oMathPara>
                </a14:m>
                <a:endParaRPr lang="zh-CN" altLang="en-US" dirty="0"/>
              </a:p>
            </p:txBody>
          </p:sp>
        </mc:Choice>
        <mc:Fallback xmlns="">
          <p:sp>
            <p:nvSpPr>
              <p:cNvPr id="5" name="矩形 4">
                <a:extLst>
                  <a:ext uri="{FF2B5EF4-FFF2-40B4-BE49-F238E27FC236}">
                    <a16:creationId xmlns:a16="http://schemas.microsoft.com/office/drawing/2014/main" id="{7DDD7E6E-E2B3-48E0-BE55-BCEB5023663A}"/>
                  </a:ext>
                </a:extLst>
              </p:cNvPr>
              <p:cNvSpPr>
                <a:spLocks noRot="1" noChangeAspect="1" noMove="1" noResize="1" noEditPoints="1" noAdjustHandles="1" noChangeArrowheads="1" noChangeShapeType="1" noTextEdit="1"/>
              </p:cNvSpPr>
              <p:nvPr/>
            </p:nvSpPr>
            <p:spPr>
              <a:xfrm>
                <a:off x="1000156" y="5103142"/>
                <a:ext cx="2540183" cy="79874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D926606-D311-4B9E-BAAE-9DCE6259C18E}"/>
                  </a:ext>
                </a:extLst>
              </p:cNvPr>
              <p:cNvSpPr/>
              <p:nvPr/>
            </p:nvSpPr>
            <p:spPr>
              <a:xfrm>
                <a:off x="842682" y="3612369"/>
                <a:ext cx="3285322"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𝑠𝑚</m:t>
                                  </m:r>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BD926606-D311-4B9E-BAAE-9DCE6259C18E}"/>
                  </a:ext>
                </a:extLst>
              </p:cNvPr>
              <p:cNvSpPr>
                <a:spLocks noRot="1" noChangeAspect="1" noMove="1" noResize="1" noEditPoints="1" noAdjustHandles="1" noChangeArrowheads="1" noChangeShapeType="1" noTextEdit="1"/>
              </p:cNvSpPr>
              <p:nvPr/>
            </p:nvSpPr>
            <p:spPr>
              <a:xfrm>
                <a:off x="842682" y="3612369"/>
                <a:ext cx="3285322" cy="79874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F583167-BCD7-4708-BF5C-F46B640F5682}"/>
                  </a:ext>
                </a:extLst>
              </p:cNvPr>
              <p:cNvSpPr/>
              <p:nvPr/>
            </p:nvSpPr>
            <p:spPr>
              <a:xfrm>
                <a:off x="2601412" y="1429689"/>
                <a:ext cx="1487780"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𝑓</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)=1</m:t>
                      </m:r>
                    </m:oMath>
                  </m:oMathPara>
                </a14:m>
                <a:endParaRPr lang="zh-CN" altLang="en-US" dirty="0"/>
              </a:p>
            </p:txBody>
          </p:sp>
        </mc:Choice>
        <mc:Fallback xmlns="">
          <p:sp>
            <p:nvSpPr>
              <p:cNvPr id="11" name="矩形 10">
                <a:extLst>
                  <a:ext uri="{FF2B5EF4-FFF2-40B4-BE49-F238E27FC236}">
                    <a16:creationId xmlns:a16="http://schemas.microsoft.com/office/drawing/2014/main" id="{2F583167-BCD7-4708-BF5C-F46B640F5682}"/>
                  </a:ext>
                </a:extLst>
              </p:cNvPr>
              <p:cNvSpPr>
                <a:spLocks noRot="1" noChangeAspect="1" noMove="1" noResize="1" noEditPoints="1" noAdjustHandles="1" noChangeArrowheads="1" noChangeShapeType="1" noTextEdit="1"/>
              </p:cNvSpPr>
              <p:nvPr/>
            </p:nvSpPr>
            <p:spPr>
              <a:xfrm>
                <a:off x="2601412" y="1429689"/>
                <a:ext cx="1487780" cy="391582"/>
              </a:xfrm>
              <a:prstGeom prst="rect">
                <a:avLst/>
              </a:prstGeom>
              <a:blipFill>
                <a:blip r:embed="rId9"/>
                <a:stretch>
                  <a:fillRect b="-937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06BB60C-2919-42CF-8785-CF48CB07F5C0}"/>
              </a:ext>
            </a:extLst>
          </p:cNvPr>
          <p:cNvPicPr>
            <a:picLocks noChangeAspect="1"/>
          </p:cNvPicPr>
          <p:nvPr/>
        </p:nvPicPr>
        <p:blipFill>
          <a:blip r:embed="rId10"/>
          <a:stretch>
            <a:fillRect/>
          </a:stretch>
        </p:blipFill>
        <p:spPr>
          <a:xfrm>
            <a:off x="2270248" y="2072218"/>
            <a:ext cx="4603504" cy="719841"/>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81FD281-CA95-469D-9BFB-829F40884C53}"/>
                  </a:ext>
                </a:extLst>
              </p:cNvPr>
              <p:cNvSpPr/>
              <p:nvPr/>
            </p:nvSpPr>
            <p:spPr>
              <a:xfrm>
                <a:off x="5054810" y="1429689"/>
                <a:ext cx="1866985"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 </m:t>
                      </m:r>
                    </m:oMath>
                  </m:oMathPara>
                </a14:m>
                <a:endParaRPr lang="zh-CN" altLang="en-US" dirty="0"/>
              </a:p>
            </p:txBody>
          </p:sp>
        </mc:Choice>
        <mc:Fallback xmlns="">
          <p:sp>
            <p:nvSpPr>
              <p:cNvPr id="14" name="矩形 13">
                <a:extLst>
                  <a:ext uri="{FF2B5EF4-FFF2-40B4-BE49-F238E27FC236}">
                    <a16:creationId xmlns:a16="http://schemas.microsoft.com/office/drawing/2014/main" id="{681FD281-CA95-469D-9BFB-829F40884C53}"/>
                  </a:ext>
                </a:extLst>
              </p:cNvPr>
              <p:cNvSpPr>
                <a:spLocks noRot="1" noChangeAspect="1" noMove="1" noResize="1" noEditPoints="1" noAdjustHandles="1" noChangeArrowheads="1" noChangeShapeType="1" noTextEdit="1"/>
              </p:cNvSpPr>
              <p:nvPr/>
            </p:nvSpPr>
            <p:spPr>
              <a:xfrm>
                <a:off x="5054810" y="1429689"/>
                <a:ext cx="1866985" cy="391582"/>
              </a:xfrm>
              <a:prstGeom prst="rect">
                <a:avLst/>
              </a:prstGeom>
              <a:blipFill>
                <a:blip r:embed="rId11"/>
                <a:stretch>
                  <a:fillRect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596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因子变量的边缘分布</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85</a:t>
            </a:fld>
            <a:endParaRPr lang="zh-CN" altLang="en-US" dirty="0"/>
          </a:p>
        </p:txBody>
      </p:sp>
      <p:pic>
        <p:nvPicPr>
          <p:cNvPr id="15" name="图片 14">
            <a:extLst>
              <a:ext uri="{FF2B5EF4-FFF2-40B4-BE49-F238E27FC236}">
                <a16:creationId xmlns:a16="http://schemas.microsoft.com/office/drawing/2014/main" id="{BDCD1688-7BE1-49AA-A520-5915C330A528}"/>
              </a:ext>
            </a:extLst>
          </p:cNvPr>
          <p:cNvPicPr>
            <a:picLocks noChangeAspect="1"/>
          </p:cNvPicPr>
          <p:nvPr/>
        </p:nvPicPr>
        <p:blipFill>
          <a:blip r:embed="rId3"/>
          <a:stretch>
            <a:fillRect/>
          </a:stretch>
        </p:blipFill>
        <p:spPr>
          <a:xfrm>
            <a:off x="2734491" y="1549400"/>
            <a:ext cx="3806895" cy="3062068"/>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3C6D81E-1696-4863-AD05-1860DA2DFAC6}"/>
                  </a:ext>
                </a:extLst>
              </p:cNvPr>
              <p:cNvSpPr/>
              <p:nvPr/>
            </p:nvSpPr>
            <p:spPr>
              <a:xfrm>
                <a:off x="3066231" y="5025247"/>
                <a:ext cx="3368936" cy="80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𝑠</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𝑠</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𝑠</m:t>
                          </m:r>
                        </m:sub>
                      </m:sSub>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𝑖</m:t>
                              </m:r>
                              <m:r>
                                <a:rPr lang="zh-CN" altLang="en-US" b="0" i="0">
                                  <a:latin typeface="Cambria Math" panose="02040503050406030204" pitchFamily="18" charset="0"/>
                                </a:rPr>
                                <m:t>∈</m:t>
                              </m:r>
                              <m:r>
                                <m:rPr>
                                  <m:sty m:val="p"/>
                                </m:rPr>
                                <a:rPr lang="en-US" altLang="zh-CN" i="1" smtClean="0">
                                  <a:latin typeface="Cambria Math" panose="02040503050406030204" pitchFamily="18" charset="0"/>
                                </a:rPr>
                                <m:t>ne</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𝑠</m:t>
                                  </m:r>
                                </m:sub>
                              </m:sSub>
                            </m:e>
                          </m:d>
                        </m:sub>
                        <m:sup/>
                        <m:e>
                          <m:d>
                            <m:dPr>
                              <m:beg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𝑠</m:t>
                                      </m:r>
                                    </m:sub>
                                  </m:sSub>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m:t>
                                  </m:r>
                                </m:sub>
                              </m:sSub>
                            </m:e>
                          </m:d>
                        </m:e>
                      </m:nary>
                    </m:oMath>
                  </m:oMathPara>
                </a14:m>
                <a:endParaRPr lang="zh-CN" altLang="en-US" dirty="0"/>
              </a:p>
            </p:txBody>
          </p:sp>
        </mc:Choice>
        <mc:Fallback xmlns="">
          <p:sp>
            <p:nvSpPr>
              <p:cNvPr id="8" name="矩形 7">
                <a:extLst>
                  <a:ext uri="{FF2B5EF4-FFF2-40B4-BE49-F238E27FC236}">
                    <a16:creationId xmlns:a16="http://schemas.microsoft.com/office/drawing/2014/main" id="{23C6D81E-1696-4863-AD05-1860DA2DFAC6}"/>
                  </a:ext>
                </a:extLst>
              </p:cNvPr>
              <p:cNvSpPr>
                <a:spLocks noRot="1" noChangeAspect="1" noMove="1" noResize="1" noEditPoints="1" noAdjustHandles="1" noChangeArrowheads="1" noChangeShapeType="1" noTextEdit="1"/>
              </p:cNvSpPr>
              <p:nvPr/>
            </p:nvSpPr>
            <p:spPr>
              <a:xfrm>
                <a:off x="3066231" y="5025247"/>
                <a:ext cx="3368936" cy="80143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947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一个实际例子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86</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15289"/>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非归一化联合分布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图片 9">
            <a:extLst>
              <a:ext uri="{FF2B5EF4-FFF2-40B4-BE49-F238E27FC236}">
                <a16:creationId xmlns:a16="http://schemas.microsoft.com/office/drawing/2014/main" id="{15A569E1-20B9-4243-A4D1-10F4BBC17141}"/>
              </a:ext>
            </a:extLst>
          </p:cNvPr>
          <p:cNvPicPr>
            <a:picLocks noChangeAspect="1"/>
          </p:cNvPicPr>
          <p:nvPr/>
        </p:nvPicPr>
        <p:blipFill>
          <a:blip r:embed="rId3"/>
          <a:stretch>
            <a:fillRect/>
          </a:stretch>
        </p:blipFill>
        <p:spPr>
          <a:xfrm>
            <a:off x="5595937" y="1397001"/>
            <a:ext cx="3254493" cy="2155178"/>
          </a:xfrm>
          <a:prstGeom prst="rect">
            <a:avLst/>
          </a:prstGeom>
        </p:spPr>
      </p:pic>
      <p:pic>
        <p:nvPicPr>
          <p:cNvPr id="12" name="图片 11">
            <a:extLst>
              <a:ext uri="{FF2B5EF4-FFF2-40B4-BE49-F238E27FC236}">
                <a16:creationId xmlns:a16="http://schemas.microsoft.com/office/drawing/2014/main" id="{AE7D7D69-2C10-429C-95EE-EE800DF7C816}"/>
              </a:ext>
            </a:extLst>
          </p:cNvPr>
          <p:cNvPicPr>
            <a:picLocks noChangeAspect="1"/>
          </p:cNvPicPr>
          <p:nvPr/>
        </p:nvPicPr>
        <p:blipFill>
          <a:blip r:embed="rId4"/>
          <a:stretch>
            <a:fillRect/>
          </a:stretch>
        </p:blipFill>
        <p:spPr>
          <a:xfrm>
            <a:off x="5656761" y="4181475"/>
            <a:ext cx="3132843" cy="2110747"/>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F12D31C-45D4-4E75-80BF-5E930A82F07A}"/>
                  </a:ext>
                </a:extLst>
              </p:cNvPr>
              <p:cNvSpPr/>
              <p:nvPr/>
            </p:nvSpPr>
            <p:spPr>
              <a:xfrm>
                <a:off x="953826" y="1987170"/>
                <a:ext cx="379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𝑝</m:t>
                              </m:r>
                            </m:e>
                          </m:acc>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𝑎</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𝑏</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3</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𝑐</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4</m:t>
                              </m:r>
                            </m:sub>
                          </m:sSub>
                        </m:e>
                      </m:d>
                    </m:oMath>
                  </m:oMathPara>
                </a14:m>
                <a:endParaRPr lang="zh-CN" altLang="en-US" dirty="0"/>
              </a:p>
            </p:txBody>
          </p:sp>
        </mc:Choice>
        <mc:Fallback xmlns="">
          <p:sp>
            <p:nvSpPr>
              <p:cNvPr id="3" name="矩形 2">
                <a:extLst>
                  <a:ext uri="{FF2B5EF4-FFF2-40B4-BE49-F238E27FC236}">
                    <a16:creationId xmlns:a16="http://schemas.microsoft.com/office/drawing/2014/main" id="{7F12D31C-45D4-4E75-80BF-5E930A82F07A}"/>
                  </a:ext>
                </a:extLst>
              </p:cNvPr>
              <p:cNvSpPr>
                <a:spLocks noRot="1" noChangeAspect="1" noMove="1" noResize="1" noEditPoints="1" noAdjustHandles="1" noChangeArrowheads="1" noChangeShapeType="1" noTextEdit="1"/>
              </p:cNvSpPr>
              <p:nvPr/>
            </p:nvSpPr>
            <p:spPr>
              <a:xfrm>
                <a:off x="953826" y="1987170"/>
                <a:ext cx="3796873" cy="369332"/>
              </a:xfrm>
              <a:prstGeom prst="rect">
                <a:avLst/>
              </a:prstGeom>
              <a:blipFill>
                <a:blip r:embed="rId7"/>
                <a:stretch>
                  <a:fillRect t="-118033" r="-13002"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E6540EE-20AF-437A-B4D2-8329DDBDEC14}"/>
                  </a:ext>
                </a:extLst>
              </p:cNvPr>
              <p:cNvSpPr/>
              <p:nvPr/>
            </p:nvSpPr>
            <p:spPr>
              <a:xfrm>
                <a:off x="953826" y="3184584"/>
                <a:ext cx="4001929" cy="32756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e>
                          </m:d>
                          <m:r>
                            <a:rPr lang="zh-CN" altLang="en-US" i="0">
                              <a:latin typeface="Cambria Math" panose="02040503050406030204" pitchFamily="18" charset="0"/>
                            </a:rPr>
                            <m:t>&amp;=1</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nary>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r>
                            <a:rPr lang="zh-CN" altLang="en-US" i="0">
                              <a:latin typeface="Cambria Math" panose="02040503050406030204" pitchFamily="18" charset="0"/>
                            </a:rPr>
                            <m:t>&amp;=1</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e>
                          </m:nary>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e>
                              </m:d>
                            </m:e>
                          </m:nary>
                        </m:e>
                      </m:eqArr>
                    </m:oMath>
                  </m:oMathPara>
                </a14:m>
                <a:endParaRPr lang="zh-CN" altLang="en-US" dirty="0"/>
              </a:p>
            </p:txBody>
          </p:sp>
        </mc:Choice>
        <mc:Fallback xmlns="">
          <p:sp>
            <p:nvSpPr>
              <p:cNvPr id="5" name="矩形 4">
                <a:extLst>
                  <a:ext uri="{FF2B5EF4-FFF2-40B4-BE49-F238E27FC236}">
                    <a16:creationId xmlns:a16="http://schemas.microsoft.com/office/drawing/2014/main" id="{6E6540EE-20AF-437A-B4D2-8329DDBDEC14}"/>
                  </a:ext>
                </a:extLst>
              </p:cNvPr>
              <p:cNvSpPr>
                <a:spLocks noRot="1" noChangeAspect="1" noMove="1" noResize="1" noEditPoints="1" noAdjustHandles="1" noChangeArrowheads="1" noChangeShapeType="1" noTextEdit="1"/>
              </p:cNvSpPr>
              <p:nvPr/>
            </p:nvSpPr>
            <p:spPr>
              <a:xfrm>
                <a:off x="953826" y="3184584"/>
                <a:ext cx="4001929" cy="327564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E4AF6E4D-B530-45D3-BABF-751F6DF65583}"/>
                  </a:ext>
                </a:extLst>
              </p:cNvPr>
              <p:cNvSpPr txBox="1">
                <a:spLocks/>
              </p:cNvSpPr>
              <p:nvPr/>
            </p:nvSpPr>
            <p:spPr>
              <a:xfrm>
                <a:off x="681738" y="2634443"/>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令节点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作为根</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结点，信息</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传递如下：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E4AF6E4D-B530-45D3-BABF-751F6DF65583}"/>
                  </a:ext>
                </a:extLst>
              </p:cNvPr>
              <p:cNvSpPr txBox="1">
                <a:spLocks noRot="1" noChangeAspect="1" noMove="1" noResize="1" noEditPoints="1" noAdjustHandles="1" noChangeArrowheads="1" noChangeShapeType="1" noTextEdit="1"/>
              </p:cNvSpPr>
              <p:nvPr/>
            </p:nvSpPr>
            <p:spPr>
              <a:xfrm>
                <a:off x="681738" y="2634443"/>
                <a:ext cx="7619580" cy="550141"/>
              </a:xfrm>
              <a:prstGeom prst="rect">
                <a:avLst/>
              </a:prstGeom>
              <a:blipFill>
                <a:blip r:embed="rId9"/>
                <a:stretch>
                  <a:fillRect l="-480" t="-5556"/>
                </a:stretch>
              </a:blipFill>
            </p:spPr>
            <p:txBody>
              <a:bodyPr/>
              <a:lstStyle/>
              <a:p>
                <a:r>
                  <a:rPr lang="en-US">
                    <a:noFill/>
                  </a:rPr>
                  <a:t> </a:t>
                </a:r>
              </a:p>
            </p:txBody>
          </p:sp>
        </mc:Fallback>
      </mc:AlternateContent>
    </p:spTree>
    <p:extLst>
      <p:ext uri="{BB962C8B-B14F-4D97-AF65-F5344CB8AC3E}">
        <p14:creationId xmlns:p14="http://schemas.microsoft.com/office/powerpoint/2010/main" val="1737304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一个实际例子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87</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15289"/>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非归一化联合分布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图片 9">
            <a:extLst>
              <a:ext uri="{FF2B5EF4-FFF2-40B4-BE49-F238E27FC236}">
                <a16:creationId xmlns:a16="http://schemas.microsoft.com/office/drawing/2014/main" id="{15A569E1-20B9-4243-A4D1-10F4BBC17141}"/>
              </a:ext>
            </a:extLst>
          </p:cNvPr>
          <p:cNvPicPr>
            <a:picLocks noChangeAspect="1"/>
          </p:cNvPicPr>
          <p:nvPr/>
        </p:nvPicPr>
        <p:blipFill>
          <a:blip r:embed="rId3"/>
          <a:stretch>
            <a:fillRect/>
          </a:stretch>
        </p:blipFill>
        <p:spPr>
          <a:xfrm>
            <a:off x="5595937" y="1397001"/>
            <a:ext cx="3254493" cy="2155178"/>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F12D31C-45D4-4E75-80BF-5E930A82F07A}"/>
                  </a:ext>
                </a:extLst>
              </p:cNvPr>
              <p:cNvSpPr/>
              <p:nvPr/>
            </p:nvSpPr>
            <p:spPr>
              <a:xfrm>
                <a:off x="953826" y="1987170"/>
                <a:ext cx="37968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𝑝</m:t>
                              </m:r>
                            </m:e>
                          </m:acc>
                          <m:r>
                            <a:rPr lang="zh-CN" altLang="en-US" i="0">
                              <a:latin typeface="Cambria Math" panose="02040503050406030204" pitchFamily="18" charset="0"/>
                            </a:rPr>
                            <m:t>(</m:t>
                          </m:r>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𝑎</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𝑏</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3</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𝑓</m:t>
                              </m:r>
                            </m:e>
                            <m:sub>
                              <m:r>
                                <a:rPr lang="zh-CN" altLang="en-US" b="0" i="1">
                                  <a:latin typeface="Cambria Math" panose="02040503050406030204" pitchFamily="18" charset="0"/>
                                </a:rPr>
                                <m:t>𝑐</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4</m:t>
                              </m:r>
                            </m:sub>
                          </m:sSub>
                        </m:e>
                      </m:d>
                    </m:oMath>
                  </m:oMathPara>
                </a14:m>
                <a:endParaRPr lang="zh-CN" altLang="en-US" dirty="0"/>
              </a:p>
            </p:txBody>
          </p:sp>
        </mc:Choice>
        <mc:Fallback xmlns="">
          <p:sp>
            <p:nvSpPr>
              <p:cNvPr id="3" name="矩形 2">
                <a:extLst>
                  <a:ext uri="{FF2B5EF4-FFF2-40B4-BE49-F238E27FC236}">
                    <a16:creationId xmlns:a16="http://schemas.microsoft.com/office/drawing/2014/main" id="{7F12D31C-45D4-4E75-80BF-5E930A82F07A}"/>
                  </a:ext>
                </a:extLst>
              </p:cNvPr>
              <p:cNvSpPr>
                <a:spLocks noRot="1" noChangeAspect="1" noMove="1" noResize="1" noEditPoints="1" noAdjustHandles="1" noChangeArrowheads="1" noChangeShapeType="1" noTextEdit="1"/>
              </p:cNvSpPr>
              <p:nvPr/>
            </p:nvSpPr>
            <p:spPr>
              <a:xfrm>
                <a:off x="953826" y="1987170"/>
                <a:ext cx="3796873" cy="369332"/>
              </a:xfrm>
              <a:prstGeom prst="rect">
                <a:avLst/>
              </a:prstGeom>
              <a:blipFill>
                <a:blip r:embed="rId6"/>
                <a:stretch>
                  <a:fillRect t="-118033" r="-13002"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E4AF6E4D-B530-45D3-BABF-751F6DF65583}"/>
                  </a:ext>
                </a:extLst>
              </p:cNvPr>
              <p:cNvSpPr txBox="1">
                <a:spLocks/>
              </p:cNvSpPr>
              <p:nvPr/>
            </p:nvSpPr>
            <p:spPr>
              <a:xfrm>
                <a:off x="681738" y="2634443"/>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令节点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作为根</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结点，信息</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传递如下：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E4AF6E4D-B530-45D3-BABF-751F6DF65583}"/>
                  </a:ext>
                </a:extLst>
              </p:cNvPr>
              <p:cNvSpPr txBox="1">
                <a:spLocks noRot="1" noChangeAspect="1" noMove="1" noResize="1" noEditPoints="1" noAdjustHandles="1" noChangeArrowheads="1" noChangeShapeType="1" noTextEdit="1"/>
              </p:cNvSpPr>
              <p:nvPr/>
            </p:nvSpPr>
            <p:spPr>
              <a:xfrm>
                <a:off x="681738" y="2634443"/>
                <a:ext cx="7619580" cy="550141"/>
              </a:xfrm>
              <a:prstGeom prst="rect">
                <a:avLst/>
              </a:prstGeom>
              <a:blipFill>
                <a:blip r:embed="rId7"/>
                <a:stretch>
                  <a:fillRect l="-480" t="-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15C1724-16AA-4C87-B5C5-76491DAECBCC}"/>
                  </a:ext>
                </a:extLst>
              </p:cNvPr>
              <p:cNvSpPr/>
              <p:nvPr/>
            </p:nvSpPr>
            <p:spPr>
              <a:xfrm>
                <a:off x="953826" y="3184584"/>
                <a:ext cx="4016291" cy="3278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r>
                            <a:rPr lang="zh-CN" altLang="en-US" i="0">
                              <a:latin typeface="Cambria Math" panose="02040503050406030204" pitchFamily="18" charset="0"/>
                            </a:rPr>
                            <m:t>&amp;=1</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e>
                          </m:nary>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nary>
                          <m:r>
                            <a:rPr lang="zh-CN" altLang="en-US" i="0">
                              <a:latin typeface="Cambria Math" panose="02040503050406030204" pitchFamily="18" charset="0"/>
                            </a:rPr>
                            <m:t> </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r>
                            <a:rPr lang="zh-CN" altLang="en-US" i="0">
                              <a:latin typeface="Cambria Math" panose="02040503050406030204" pitchFamily="18" charset="0"/>
                            </a:rPr>
                            <m:t>&amp;=</m:t>
                          </m:r>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nary>
                        </m:e>
                      </m:eqArr>
                    </m:oMath>
                  </m:oMathPara>
                </a14:m>
                <a:endParaRPr lang="zh-CN" altLang="en-US" dirty="0"/>
              </a:p>
            </p:txBody>
          </p:sp>
        </mc:Choice>
        <mc:Fallback xmlns="">
          <p:sp>
            <p:nvSpPr>
              <p:cNvPr id="7" name="矩形 6">
                <a:extLst>
                  <a:ext uri="{FF2B5EF4-FFF2-40B4-BE49-F238E27FC236}">
                    <a16:creationId xmlns:a16="http://schemas.microsoft.com/office/drawing/2014/main" id="{E15C1724-16AA-4C87-B5C5-76491DAECBCC}"/>
                  </a:ext>
                </a:extLst>
              </p:cNvPr>
              <p:cNvSpPr>
                <a:spLocks noRot="1" noChangeAspect="1" noMove="1" noResize="1" noEditPoints="1" noAdjustHandles="1" noChangeArrowheads="1" noChangeShapeType="1" noTextEdit="1"/>
              </p:cNvSpPr>
              <p:nvPr/>
            </p:nvSpPr>
            <p:spPr>
              <a:xfrm>
                <a:off x="953826" y="3184584"/>
                <a:ext cx="4016291" cy="3278718"/>
              </a:xfrm>
              <a:prstGeom prst="rect">
                <a:avLst/>
              </a:prstGeom>
              <a:blipFill>
                <a:blip r:embed="rId8"/>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444E991-10AF-4548-A70F-3ABBDE898475}"/>
              </a:ext>
            </a:extLst>
          </p:cNvPr>
          <p:cNvPicPr>
            <a:picLocks noChangeAspect="1"/>
          </p:cNvPicPr>
          <p:nvPr/>
        </p:nvPicPr>
        <p:blipFill>
          <a:blip r:embed="rId9"/>
          <a:stretch>
            <a:fillRect/>
          </a:stretch>
        </p:blipFill>
        <p:spPr>
          <a:xfrm>
            <a:off x="5643370" y="4196230"/>
            <a:ext cx="3159626" cy="2082091"/>
          </a:xfrm>
          <a:prstGeom prst="rect">
            <a:avLst/>
          </a:prstGeom>
        </p:spPr>
      </p:pic>
    </p:spTree>
    <p:extLst>
      <p:ext uri="{BB962C8B-B14F-4D97-AF65-F5344CB8AC3E}">
        <p14:creationId xmlns:p14="http://schemas.microsoft.com/office/powerpoint/2010/main" val="2948540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一个实际例子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88</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415289"/>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验证边界</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en-US" altLang="zh-CN" b="0" i="1" smtClean="0">
                        <a:latin typeface="Cambria Math" panose="02040503050406030204" pitchFamily="18" charset="0"/>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415289"/>
                <a:ext cx="7619580" cy="550141"/>
              </a:xfrm>
              <a:prstGeom prst="rect">
                <a:avLst/>
              </a:prstGeom>
              <a:blipFill>
                <a:blip r:embed="rId5"/>
                <a:stretch>
                  <a:fillRect l="-480" t="-4444"/>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5A569E1-20B9-4243-A4D1-10F4BBC17141}"/>
              </a:ext>
            </a:extLst>
          </p:cNvPr>
          <p:cNvPicPr>
            <a:picLocks noChangeAspect="1"/>
          </p:cNvPicPr>
          <p:nvPr/>
        </p:nvPicPr>
        <p:blipFill>
          <a:blip r:embed="rId6"/>
          <a:stretch>
            <a:fillRect/>
          </a:stretch>
        </p:blipFill>
        <p:spPr>
          <a:xfrm>
            <a:off x="5385872" y="3808813"/>
            <a:ext cx="3254493" cy="2155178"/>
          </a:xfrm>
          <a:prstGeom prst="rect">
            <a:avLst/>
          </a:prstGeom>
        </p:spPr>
      </p:pic>
      <p:sp>
        <p:nvSpPr>
          <p:cNvPr id="15" name="内容占位符 2">
            <a:extLst>
              <a:ext uri="{FF2B5EF4-FFF2-40B4-BE49-F238E27FC236}">
                <a16:creationId xmlns:a16="http://schemas.microsoft.com/office/drawing/2014/main" id="{E4AF6E4D-B530-45D3-BABF-751F6DF65583}"/>
              </a:ext>
            </a:extLst>
          </p:cNvPr>
          <p:cNvSpPr txBox="1">
            <a:spLocks/>
          </p:cNvSpPr>
          <p:nvPr/>
        </p:nvSpPr>
        <p:spPr>
          <a:xfrm>
            <a:off x="905532" y="4874106"/>
            <a:ext cx="7619580" cy="5501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与下式一致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88675F-C69E-4FB0-821C-D571E4B98650}"/>
                  </a:ext>
                </a:extLst>
              </p:cNvPr>
              <p:cNvSpPr/>
              <p:nvPr/>
            </p:nvSpPr>
            <p:spPr>
              <a:xfrm>
                <a:off x="905532" y="1965430"/>
                <a:ext cx="5552417" cy="2633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𝑝</m:t>
                              </m:r>
                            </m:e>
                          </m:acc>
                          <m:d>
                            <m:dPr>
                              <m:ctrlPr>
                                <a:rPr lang="zh-CN" altLang="en-US" i="1" smtClean="0">
                                  <a:latin typeface="Cambria Math" panose="02040503050406030204" pitchFamily="18" charset="0"/>
                                </a:rPr>
                              </m:ctrlPr>
                            </m:dPr>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e>
                          <m:r>
                            <a:rPr lang="zh-CN" altLang="en-US" i="0">
                              <a:latin typeface="Cambria Math" panose="02040503050406030204" pitchFamily="18" charset="0"/>
                            </a:rPr>
                            <m:t>&amp;=</m:t>
                          </m:r>
                          <m:d>
                            <m:dPr>
                              <m:begChr m:val="["/>
                              <m:endChr m:val="]"/>
                              <m:ctrlPr>
                                <a:rPr lang="zh-CN" altLang="en-US" i="1">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nary>
                            </m:e>
                          </m:d>
                          <m:d>
                            <m:dPr>
                              <m:begChr m:val="["/>
                              <m:endChr m:val="]"/>
                              <m:ctrlPr>
                                <a:rPr lang="zh-CN" altLang="en-US" i="1">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e>
                              </m:nary>
                            </m:e>
                          </m:d>
                          <m:d>
                            <m:dPr>
                              <m:begChr m:val="["/>
                              <m:endChr m:val="]"/>
                              <m:ctrlPr>
                                <a:rPr lang="zh-CN" altLang="en-US" i="1">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e>
                              </m:nary>
                            </m:e>
                          </m:d>
                        </m:e>
                        <m:e>
                          <m:r>
                            <a:rPr lang="zh-CN" altLang="en-US" i="0">
                              <a:latin typeface="Cambria Math" panose="02040503050406030204" pitchFamily="18" charset="0"/>
                            </a:rPr>
                            <m:t>&amp;=</m:t>
                          </m:r>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x</m:t>
                                  </m:r>
                                </m:e>
                                <m:sub>
                                  <m:r>
                                    <a:rPr lang="zh-CN" altLang="en-US" i="0">
                                      <a:latin typeface="Cambria Math" panose="02040503050406030204" pitchFamily="18" charset="0"/>
                                    </a:rPr>
                                    <m:t>1</m:t>
                                  </m:r>
                                </m:sub>
                              </m:sSub>
                            </m:sub>
                            <m:sup/>
                            <m:e>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sub>
                                <m:sup/>
                                <m:e>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𝑎</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𝑏</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𝑐</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e>
                                      </m:d>
                                    </m:e>
                                  </m:nary>
                                </m:e>
                              </m:nary>
                            </m:e>
                          </m:nary>
                        </m:e>
                        <m:e>
                          <m:r>
                            <a:rPr lang="zh-CN" altLang="en-US" i="0">
                              <a:latin typeface="Cambria Math" panose="02040503050406030204" pitchFamily="18" charset="0"/>
                            </a:rPr>
                            <m:t>&amp;=</m:t>
                          </m:r>
                          <m:nary>
                            <m:naryPr>
                              <m:chr m:val="∑"/>
                              <m:supHide m:val="on"/>
                              <m:ctrlPr>
                                <a:rPr lang="en-US" altLang="zh-CN" b="0" i="1" smtClean="0">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sub>
                            <m:sup/>
                            <m:e>
                              <m:nary>
                                <m:naryPr>
                                  <m:chr m:val="∑"/>
                                  <m:supHide m:val="on"/>
                                  <m:ctrlPr>
                                    <a:rPr lang="en-US" altLang="zh-CN" b="1" i="1" smtClean="0">
                                      <a:latin typeface="Cambria Math" panose="02040503050406030204" pitchFamily="18" charset="0"/>
                                    </a:rPr>
                                  </m:ctrlPr>
                                </m:naryPr>
                                <m:sub>
                                  <m:sSub>
                                    <m:sSubPr>
                                      <m:ctrlPr>
                                        <a:rPr lang="zh-CN" altLang="en-US" b="1"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sub>
                                <m:sup/>
                                <m:e>
                                  <m:nary>
                                    <m:naryPr>
                                      <m:chr m:val="∑"/>
                                      <m:supHide m:val="on"/>
                                      <m:ctrlPr>
                                        <a:rPr lang="en-US" altLang="zh-CN" b="1" i="1" smtClean="0">
                                          <a:latin typeface="Cambria Math" panose="02040503050406030204" pitchFamily="18" charset="0"/>
                                        </a:rPr>
                                      </m:ctrlPr>
                                    </m:naryPr>
                                    <m:sub>
                                      <m:sSub>
                                        <m:sSubPr>
                                          <m:ctrlPr>
                                            <a:rPr lang="zh-CN" altLang="en-US" b="1"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sub>
                                    <m:sup/>
                                    <m:e>
                                      <m:acc>
                                        <m:accPr>
                                          <m:chr m:val="̃"/>
                                          <m:ctrlPr>
                                            <a:rPr lang="zh-CN" altLang="en-US" b="1" i="1">
                                              <a:latin typeface="Cambria Math" panose="02040503050406030204" pitchFamily="18" charset="0"/>
                                            </a:rPr>
                                          </m:ctrlPr>
                                        </m:accPr>
                                        <m:e>
                                          <m:r>
                                            <a:rPr lang="zh-CN" altLang="en-US" i="1">
                                              <a:latin typeface="Cambria Math" panose="02040503050406030204" pitchFamily="18" charset="0"/>
                                            </a:rPr>
                                            <m:t>𝑝</m:t>
                                          </m:r>
                                        </m:e>
                                      </m:acc>
                                      <m:d>
                                        <m:dPr>
                                          <m:ctrlPr>
                                            <a:rPr lang="zh-CN" altLang="en-US" b="1" i="1">
                                              <a:latin typeface="Cambria Math" panose="02040503050406030204" pitchFamily="18" charset="0"/>
                                            </a:rPr>
                                          </m:ctrlPr>
                                        </m:dPr>
                                        <m:e>
                                          <m:r>
                                            <a:rPr lang="zh-CN" altLang="en-US" b="1" i="1">
                                              <a:latin typeface="Cambria Math" panose="02040503050406030204" pitchFamily="18" charset="0"/>
                                            </a:rPr>
                                            <m:t>𝒙</m:t>
                                          </m:r>
                                        </m:e>
                                      </m:d>
                                    </m:e>
                                  </m:nary>
                                </m:e>
                              </m:nary>
                            </m:e>
                          </m:nary>
                        </m:e>
                      </m:eqArr>
                    </m:oMath>
                  </m:oMathPara>
                </a14:m>
                <a:endParaRPr lang="zh-CN" altLang="en-US" dirty="0"/>
              </a:p>
            </p:txBody>
          </p:sp>
        </mc:Choice>
        <mc:Fallback xmlns="">
          <p:sp>
            <p:nvSpPr>
              <p:cNvPr id="5" name="矩形 4">
                <a:extLst>
                  <a:ext uri="{FF2B5EF4-FFF2-40B4-BE49-F238E27FC236}">
                    <a16:creationId xmlns:a16="http://schemas.microsoft.com/office/drawing/2014/main" id="{0088675F-C69E-4FB0-821C-D571E4B98650}"/>
                  </a:ext>
                </a:extLst>
              </p:cNvPr>
              <p:cNvSpPr>
                <a:spLocks noRot="1" noChangeAspect="1" noMove="1" noResize="1" noEditPoints="1" noAdjustHandles="1" noChangeArrowheads="1" noChangeShapeType="1" noTextEdit="1"/>
              </p:cNvSpPr>
              <p:nvPr/>
            </p:nvSpPr>
            <p:spPr>
              <a:xfrm>
                <a:off x="905532" y="1965430"/>
                <a:ext cx="5552417" cy="26336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2617A4D-CEC8-4286-839A-D8FE8AEC42CA}"/>
                  </a:ext>
                </a:extLst>
              </p:cNvPr>
              <p:cNvSpPr/>
              <p:nvPr/>
            </p:nvSpPr>
            <p:spPr>
              <a:xfrm>
                <a:off x="1915679" y="5392580"/>
                <a:ext cx="1766061"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0" i="1">
                              <a:latin typeface="Cambria Math" panose="02040503050406030204" pitchFamily="18" charset="0"/>
                            </a:rPr>
                            <m:t>𝑥</m:t>
                          </m:r>
                        </m:sub>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1" i="1">
                                  <a:latin typeface="Cambria Math" panose="02040503050406030204" pitchFamily="18" charset="0"/>
                                </a:rPr>
                                <m:t>𝒙</m:t>
                              </m:r>
                            </m:e>
                          </m:d>
                        </m:e>
                      </m:nary>
                    </m:oMath>
                  </m:oMathPara>
                </a14:m>
                <a:endParaRPr lang="zh-CN" altLang="en-US" dirty="0"/>
              </a:p>
            </p:txBody>
          </p:sp>
        </mc:Choice>
        <mc:Fallback xmlns="">
          <p:sp>
            <p:nvSpPr>
              <p:cNvPr id="6" name="矩形 5">
                <a:extLst>
                  <a:ext uri="{FF2B5EF4-FFF2-40B4-BE49-F238E27FC236}">
                    <a16:creationId xmlns:a16="http://schemas.microsoft.com/office/drawing/2014/main" id="{62617A4D-CEC8-4286-839A-D8FE8AEC42CA}"/>
                  </a:ext>
                </a:extLst>
              </p:cNvPr>
              <p:cNvSpPr>
                <a:spLocks noRot="1" noChangeAspect="1" noMove="1" noResize="1" noEditPoints="1" noAdjustHandles="1" noChangeArrowheads="1" noChangeShapeType="1" noTextEdit="1"/>
              </p:cNvSpPr>
              <p:nvPr/>
            </p:nvSpPr>
            <p:spPr>
              <a:xfrm>
                <a:off x="1915679" y="5392580"/>
                <a:ext cx="1766061" cy="79848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8856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以观测变量为条件</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89</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603407"/>
                <a:ext cx="7619580" cy="46370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假设我们将</a:t>
                </a:r>
                <a14:m>
                  <m:oMath xmlns:m="http://schemas.openxmlformats.org/officeDocument/2006/math">
                    <m:r>
                      <a:rPr lang="zh-CN" altLang="en-US" b="1" i="1">
                        <a:latin typeface="Cambria Math" panose="02040503050406030204" pitchFamily="18" charset="0"/>
                      </a:rPr>
                      <m:t>𝒙</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划分为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隐变量</a:t>
                </a:r>
                <a14:m>
                  <m:oMath xmlns:m="http://schemas.openxmlformats.org/officeDocument/2006/math">
                    <m:r>
                      <a:rPr lang="en-US" altLang="zh-CN" b="1" i="1" smtClean="0">
                        <a:latin typeface="Cambria Math" panose="02040503050406030204" pitchFamily="18" charset="0"/>
                        <a:ea typeface="阿里巴巴普惠体 R" panose="00020600040101010101" pitchFamily="18" charset="-122"/>
                        <a:cs typeface="阿里巴巴普惠体 R" panose="00020600040101010101" pitchFamily="18" charset="-122"/>
                      </a:rPr>
                      <m:t>𝒉</m:t>
                    </m:r>
                  </m:oMath>
                </a14:m>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观测变量</a:t>
                </a:r>
                <a14:m>
                  <m:oMath xmlns:m="http://schemas.openxmlformats.org/officeDocument/2006/math">
                    <m:r>
                      <a:rPr lang="zh-CN" altLang="en-US" b="1" i="1">
                        <a:latin typeface="Cambria Math" panose="02040503050406030204" pitchFamily="18" charset="0"/>
                      </a:rPr>
                      <m:t>𝒗</m:t>
                    </m:r>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b="1" i="1">
                            <a:latin typeface="Cambria Math" panose="02040503050406030204" pitchFamily="18" charset="0"/>
                          </a:rPr>
                          <m:t>𝒗</m:t>
                        </m:r>
                      </m:e>
                    </m:acc>
                  </m:oMath>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  </a:t>
                </a:r>
                <a14:m>
                  <m:oMath xmlns:m="http://schemas.openxmlformats.org/officeDocument/2006/math">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h</m:t>
                        </m:r>
                      </m:e>
                      <m:e>
                        <m:r>
                          <a:rPr lang="zh-CN" altLang="en-US" b="1" i="1">
                            <a:latin typeface="Cambria Math" panose="02040503050406030204" pitchFamily="18" charset="0"/>
                          </a:rPr>
                          <m:t>𝒗</m:t>
                        </m:r>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b="1" i="1">
                                <a:latin typeface="Cambria Math" panose="02040503050406030204" pitchFamily="18" charset="0"/>
                              </a:rPr>
                              <m:t>𝒗</m:t>
                            </m:r>
                          </m:e>
                        </m:acc>
                      </m:e>
                    </m:d>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𝒙</m:t>
                        </m:r>
                        <m:r>
                          <a:rPr lang="zh-CN" altLang="en-US">
                            <a:latin typeface="Cambria Math" panose="02040503050406030204" pitchFamily="18" charset="0"/>
                          </a:rPr>
                          <m:t>∖</m:t>
                        </m:r>
                        <m:r>
                          <a:rPr lang="zh-CN" altLang="en-US" i="1">
                            <a:latin typeface="Cambria Math" panose="02040503050406030204" pitchFamily="18" charset="0"/>
                          </a:rPr>
                          <m:t>h</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𝒙</m:t>
                            </m:r>
                          </m:e>
                        </m:d>
                      </m:e>
                    </m:nary>
                  </m:oMath>
                </a14:m>
                <a:endParaRPr lang="en-US" altLang="zh-CN" dirty="0">
                  <a:latin typeface="阿里巴巴普惠体 R" panose="00020600040101010101" pitchFamily="18" charset="-122"/>
                </a:endParaRPr>
              </a:p>
              <a:p>
                <a:pPr lvl="1">
                  <a:lnSpc>
                    <a:spcPct val="150000"/>
                  </a:lnSpc>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我们只需要更新</a:t>
                </a:r>
                <a14:m>
                  <m:oMath xmlns:m="http://schemas.openxmlformats.org/officeDocument/2006/math">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b="1" i="1">
                            <a:latin typeface="Cambria Math" panose="02040503050406030204" pitchFamily="18" charset="0"/>
                          </a:rPr>
                          <m:t>𝒙</m:t>
                        </m:r>
                      </m:e>
                    </m:d>
                  </m:oMath>
                </a14:m>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e>
                          <m:r>
                            <a:rPr lang="en-US" altLang="zh-CN" i="1">
                              <a:latin typeface="Cambria Math" panose="02040503050406030204" pitchFamily="18" charset="0"/>
                            </a:rPr>
                            <m:t>𝐼</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oMath>
                  </m:oMathPara>
                </a14:m>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加乘算法是高效的</a:t>
                </a: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CC43421-CE95-4997-BE4B-2DE0F30D98A9}"/>
                  </a:ext>
                </a:extLst>
              </p:cNvPr>
              <p:cNvSpPr txBox="1">
                <a:spLocks noRot="1" noChangeAspect="1" noMove="1" noResize="1" noEditPoints="1" noAdjustHandles="1" noChangeArrowheads="1" noChangeShapeType="1" noTextEdit="1"/>
              </p:cNvSpPr>
              <p:nvPr/>
            </p:nvSpPr>
            <p:spPr>
              <a:xfrm>
                <a:off x="681738" y="1603407"/>
                <a:ext cx="7619580" cy="4637057"/>
              </a:xfrm>
              <a:prstGeom prst="rect">
                <a:avLst/>
              </a:prstGeom>
              <a:blipFill>
                <a:blip r:embed="rId5"/>
                <a:stretch>
                  <a:fillRect l="-4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4002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B264-D0B3-4C05-A06B-1E6B6954453E}"/>
              </a:ext>
            </a:extLst>
          </p:cNvPr>
          <p:cNvSpPr>
            <a:spLocks noGrp="1"/>
          </p:cNvSpPr>
          <p:nvPr>
            <p:ph type="ctrTitle"/>
          </p:nvPr>
        </p:nvSpPr>
        <p:spPr/>
        <p:txBody>
          <a:bodyPr/>
          <a:lstStyle/>
          <a:p>
            <a:r>
              <a:rPr lang="zh-CN" altLang="en-US" dirty="0"/>
              <a:t>概率图模型</a:t>
            </a:r>
          </a:p>
        </p:txBody>
      </p:sp>
      <p:sp>
        <p:nvSpPr>
          <p:cNvPr id="3" name="Subtitle 2">
            <a:extLst>
              <a:ext uri="{FF2B5EF4-FFF2-40B4-BE49-F238E27FC236}">
                <a16:creationId xmlns:a16="http://schemas.microsoft.com/office/drawing/2014/main" id="{C7D2C7C1-12F6-416F-8299-E03B5A98DAC4}"/>
              </a:ext>
            </a:extLst>
          </p:cNvPr>
          <p:cNvSpPr>
            <a:spLocks noGrp="1"/>
          </p:cNvSpPr>
          <p:nvPr>
            <p:ph type="subTitle" idx="1"/>
          </p:nvPr>
        </p:nvSpPr>
        <p:spPr/>
        <p:txBody>
          <a:bodyPr/>
          <a:lstStyle/>
          <a:p>
            <a:r>
              <a:rPr lang="en-US" altLang="zh-CN" dirty="0"/>
              <a:t>02</a:t>
            </a:r>
            <a:endParaRPr lang="zh-CN" altLang="en-US" dirty="0"/>
          </a:p>
        </p:txBody>
      </p:sp>
      <p:sp>
        <p:nvSpPr>
          <p:cNvPr id="4" name="Slide Number Placeholder 3">
            <a:extLst>
              <a:ext uri="{FF2B5EF4-FFF2-40B4-BE49-F238E27FC236}">
                <a16:creationId xmlns:a16="http://schemas.microsoft.com/office/drawing/2014/main" id="{56D75736-EACE-420E-8592-A1662D0C1060}"/>
              </a:ext>
            </a:extLst>
          </p:cNvPr>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spTree>
    <p:extLst>
      <p:ext uri="{BB962C8B-B14F-4D97-AF65-F5344CB8AC3E}">
        <p14:creationId xmlns:p14="http://schemas.microsoft.com/office/powerpoint/2010/main" val="29552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总结概率图模型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90</a:t>
            </a:fld>
            <a:endParaRPr lang="zh-CN" altLang="en-US" dirty="0"/>
          </a:p>
        </p:txBody>
      </p:sp>
      <p:sp>
        <p:nvSpPr>
          <p:cNvPr id="9" name="内容占位符 2">
            <a:extLst>
              <a:ext uri="{FF2B5EF4-FFF2-40B4-BE49-F238E27FC236}">
                <a16:creationId xmlns:a16="http://schemas.microsoft.com/office/drawing/2014/main" id="{9CC43421-CE95-4997-BE4B-2DE0F30D98A9}"/>
              </a:ext>
            </a:extLst>
          </p:cNvPr>
          <p:cNvSpPr txBox="1">
            <a:spLocks/>
          </p:cNvSpPr>
          <p:nvPr/>
        </p:nvSpPr>
        <p:spPr>
          <a:xfrm>
            <a:off x="681738" y="1245269"/>
            <a:ext cx="7619580" cy="10888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概率图模型是一套有效刻画多个随机变量之间的依赖关系，从而高效建模变量的联合分布的数学工作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6" name="组合 9">
            <a:extLst>
              <a:ext uri="{FF2B5EF4-FFF2-40B4-BE49-F238E27FC236}">
                <a16:creationId xmlns:a16="http://schemas.microsoft.com/office/drawing/2014/main" id="{6860828C-499C-1CEE-C737-1B2A46BC13D0}"/>
              </a:ext>
            </a:extLst>
          </p:cNvPr>
          <p:cNvGrpSpPr/>
          <p:nvPr/>
        </p:nvGrpSpPr>
        <p:grpSpPr>
          <a:xfrm>
            <a:off x="2106205" y="2449858"/>
            <a:ext cx="2570046" cy="1102945"/>
            <a:chOff x="3302403" y="4933480"/>
            <a:chExt cx="2291037" cy="983207"/>
          </a:xfrm>
        </p:grpSpPr>
        <p:sp>
          <p:nvSpPr>
            <p:cNvPr id="7" name="椭圆 3">
              <a:extLst>
                <a:ext uri="{FF2B5EF4-FFF2-40B4-BE49-F238E27FC236}">
                  <a16:creationId xmlns:a16="http://schemas.microsoft.com/office/drawing/2014/main" id="{5F3C24CA-E9C0-B8B6-7FE0-7308A813AF32}"/>
                </a:ext>
              </a:extLst>
            </p:cNvPr>
            <p:cNvSpPr/>
            <p:nvPr/>
          </p:nvSpPr>
          <p:spPr>
            <a:xfrm>
              <a:off x="3659456"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tx1"/>
                  </a:solidFill>
                </a:rPr>
                <a:t>t</a:t>
              </a:r>
              <a:endParaRPr lang="en-US" sz="1600" i="1" dirty="0">
                <a:solidFill>
                  <a:schemeClr val="tx1"/>
                </a:solidFill>
              </a:endParaRPr>
            </a:p>
          </p:txBody>
        </p:sp>
        <p:sp>
          <p:nvSpPr>
            <p:cNvPr id="8" name="椭圆 4">
              <a:extLst>
                <a:ext uri="{FF2B5EF4-FFF2-40B4-BE49-F238E27FC236}">
                  <a16:creationId xmlns:a16="http://schemas.microsoft.com/office/drawing/2014/main" id="{152C186F-CD92-5472-1EA3-E688D23E0595}"/>
                </a:ext>
              </a:extLst>
            </p:cNvPr>
            <p:cNvSpPr/>
            <p:nvPr/>
          </p:nvSpPr>
          <p:spPr>
            <a:xfrm>
              <a:off x="504389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tx1"/>
                  </a:solidFill>
                </a:rPr>
                <a:t>c</a:t>
              </a:r>
              <a:endParaRPr lang="en-US" sz="1600" i="1" dirty="0">
                <a:solidFill>
                  <a:schemeClr val="tx1"/>
                </a:solidFill>
              </a:endParaRPr>
            </a:p>
          </p:txBody>
        </p:sp>
        <p:cxnSp>
          <p:nvCxnSpPr>
            <p:cNvPr id="10" name="直接箭头连接符 5">
              <a:extLst>
                <a:ext uri="{FF2B5EF4-FFF2-40B4-BE49-F238E27FC236}">
                  <a16:creationId xmlns:a16="http://schemas.microsoft.com/office/drawing/2014/main" id="{B94CE886-D905-4782-FED5-0D98D87429A9}"/>
                </a:ext>
              </a:extLst>
            </p:cNvPr>
            <p:cNvCxnSpPr>
              <a:cxnSpLocks/>
              <a:endCxn id="8" idx="2"/>
            </p:cNvCxnSpPr>
            <p:nvPr/>
          </p:nvCxnSpPr>
          <p:spPr>
            <a:xfrm>
              <a:off x="4208096" y="5207800"/>
              <a:ext cx="835801" cy="1"/>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11" name="文本框 6">
              <a:extLst>
                <a:ext uri="{FF2B5EF4-FFF2-40B4-BE49-F238E27FC236}">
                  <a16:creationId xmlns:a16="http://schemas.microsoft.com/office/drawing/2014/main" id="{EDD75706-2F63-D7BF-CA20-F8ABF59EC716}"/>
                </a:ext>
              </a:extLst>
            </p:cNvPr>
            <p:cNvSpPr txBox="1"/>
            <p:nvPr/>
          </p:nvSpPr>
          <p:spPr>
            <a:xfrm>
              <a:off x="3302403" y="5614887"/>
              <a:ext cx="1152042" cy="301800"/>
            </a:xfrm>
            <a:prstGeom prst="rect">
              <a:avLst/>
            </a:prstGeom>
            <a:noFill/>
          </p:spPr>
          <p:txBody>
            <a:bodyPr wrap="none" rtlCol="0">
              <a:spAutoFit/>
            </a:bodyPr>
            <a:lstStyle/>
            <a:p>
              <a:r>
                <a:rPr lang="en-GB" sz="1600" dirty="0"/>
                <a:t>temperature</a:t>
              </a:r>
              <a:endParaRPr lang="en-US" sz="1600" dirty="0"/>
            </a:p>
          </p:txBody>
        </p:sp>
        <p:sp>
          <p:nvSpPr>
            <p:cNvPr id="12" name="文本框 7">
              <a:extLst>
                <a:ext uri="{FF2B5EF4-FFF2-40B4-BE49-F238E27FC236}">
                  <a16:creationId xmlns:a16="http://schemas.microsoft.com/office/drawing/2014/main" id="{1412AAA3-787B-2700-3546-5C81978911AE}"/>
                </a:ext>
              </a:extLst>
            </p:cNvPr>
            <p:cNvSpPr txBox="1"/>
            <p:nvPr/>
          </p:nvSpPr>
          <p:spPr>
            <a:xfrm>
              <a:off x="5042997" y="5614887"/>
              <a:ext cx="550443" cy="301800"/>
            </a:xfrm>
            <a:prstGeom prst="rect">
              <a:avLst/>
            </a:prstGeom>
            <a:noFill/>
          </p:spPr>
          <p:txBody>
            <a:bodyPr wrap="none" rtlCol="0">
              <a:spAutoFit/>
            </a:bodyPr>
            <a:lstStyle/>
            <a:p>
              <a:pPr algn="ctr"/>
              <a:r>
                <a:rPr lang="en-GB" sz="1600" dirty="0"/>
                <a:t>cloth</a:t>
              </a:r>
              <a:endParaRPr lang="en-US" sz="1600"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7D7828-76A0-0D16-5E39-777D7D8819F6}"/>
                  </a:ext>
                </a:extLst>
              </p:cNvPr>
              <p:cNvSpPr txBox="1"/>
              <p:nvPr/>
            </p:nvSpPr>
            <p:spPr>
              <a:xfrm>
                <a:off x="5164181" y="2555498"/>
                <a:ext cx="19738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3" name="TextBox 12">
                <a:extLst>
                  <a:ext uri="{FF2B5EF4-FFF2-40B4-BE49-F238E27FC236}">
                    <a16:creationId xmlns:a16="http://schemas.microsoft.com/office/drawing/2014/main" id="{9C7D7828-76A0-0D16-5E39-777D7D8819F6}"/>
                  </a:ext>
                </a:extLst>
              </p:cNvPr>
              <p:cNvSpPr txBox="1">
                <a:spLocks noRot="1" noChangeAspect="1" noMove="1" noResize="1" noEditPoints="1" noAdjustHandles="1" noChangeArrowheads="1" noChangeShapeType="1" noTextEdit="1"/>
              </p:cNvSpPr>
              <p:nvPr/>
            </p:nvSpPr>
            <p:spPr>
              <a:xfrm>
                <a:off x="5164181" y="2555498"/>
                <a:ext cx="1973810" cy="338554"/>
              </a:xfrm>
              <a:prstGeom prst="rect">
                <a:avLst/>
              </a:prstGeom>
              <a:blipFill>
                <a:blip r:embed="rId6"/>
                <a:stretch>
                  <a:fillRect b="-10714"/>
                </a:stretch>
              </a:blipFill>
            </p:spPr>
            <p:txBody>
              <a:bodyPr/>
              <a:lstStyle/>
              <a:p>
                <a:r>
                  <a:rPr lang="zh-CN" altLang="en-US">
                    <a:noFill/>
                  </a:rPr>
                  <a:t> </a:t>
                </a:r>
              </a:p>
            </p:txBody>
          </p:sp>
        </mc:Fallback>
      </mc:AlternateContent>
      <p:grpSp>
        <p:nvGrpSpPr>
          <p:cNvPr id="14" name="组合 9">
            <a:extLst>
              <a:ext uri="{FF2B5EF4-FFF2-40B4-BE49-F238E27FC236}">
                <a16:creationId xmlns:a16="http://schemas.microsoft.com/office/drawing/2014/main" id="{3C6DFAEF-7D23-C964-9E8C-1067BDD9FCAD}"/>
              </a:ext>
            </a:extLst>
          </p:cNvPr>
          <p:cNvGrpSpPr/>
          <p:nvPr/>
        </p:nvGrpSpPr>
        <p:grpSpPr>
          <a:xfrm>
            <a:off x="2106206" y="3825497"/>
            <a:ext cx="2565688" cy="1102945"/>
            <a:chOff x="3306289" y="4933480"/>
            <a:chExt cx="2287152" cy="983207"/>
          </a:xfrm>
        </p:grpSpPr>
        <p:sp>
          <p:nvSpPr>
            <p:cNvPr id="15" name="椭圆 3">
              <a:extLst>
                <a:ext uri="{FF2B5EF4-FFF2-40B4-BE49-F238E27FC236}">
                  <a16:creationId xmlns:a16="http://schemas.microsoft.com/office/drawing/2014/main" id="{3D6160B4-3CEE-9FFD-979A-C57269D04BD8}"/>
                </a:ext>
              </a:extLst>
            </p:cNvPr>
            <p:cNvSpPr/>
            <p:nvPr/>
          </p:nvSpPr>
          <p:spPr>
            <a:xfrm>
              <a:off x="3663341"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tx1"/>
                  </a:solidFill>
                </a:rPr>
                <a:t>t</a:t>
              </a:r>
              <a:endParaRPr lang="en-US" sz="1600" i="1" dirty="0">
                <a:solidFill>
                  <a:schemeClr val="tx1"/>
                </a:solidFill>
              </a:endParaRPr>
            </a:p>
          </p:txBody>
        </p:sp>
        <p:sp>
          <p:nvSpPr>
            <p:cNvPr id="16" name="椭圆 4">
              <a:extLst>
                <a:ext uri="{FF2B5EF4-FFF2-40B4-BE49-F238E27FC236}">
                  <a16:creationId xmlns:a16="http://schemas.microsoft.com/office/drawing/2014/main" id="{B48C96CA-8748-B73D-6744-F0B83CE80904}"/>
                </a:ext>
              </a:extLst>
            </p:cNvPr>
            <p:cNvSpPr/>
            <p:nvPr/>
          </p:nvSpPr>
          <p:spPr>
            <a:xfrm>
              <a:off x="5043897" y="4933480"/>
              <a:ext cx="548640" cy="54864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tx1"/>
                  </a:solidFill>
                </a:rPr>
                <a:t>c</a:t>
              </a:r>
              <a:endParaRPr lang="en-US" sz="1600" i="1" dirty="0">
                <a:solidFill>
                  <a:schemeClr val="tx1"/>
                </a:solidFill>
              </a:endParaRPr>
            </a:p>
          </p:txBody>
        </p:sp>
        <p:cxnSp>
          <p:nvCxnSpPr>
            <p:cNvPr id="17" name="直接箭头连接符 5">
              <a:extLst>
                <a:ext uri="{FF2B5EF4-FFF2-40B4-BE49-F238E27FC236}">
                  <a16:creationId xmlns:a16="http://schemas.microsoft.com/office/drawing/2014/main" id="{B76252FC-1B81-60B3-4695-BE63250D0ECA}"/>
                </a:ext>
              </a:extLst>
            </p:cNvPr>
            <p:cNvCxnSpPr>
              <a:cxnSpLocks/>
              <a:endCxn id="16" idx="2"/>
            </p:cNvCxnSpPr>
            <p:nvPr/>
          </p:nvCxnSpPr>
          <p:spPr>
            <a:xfrm>
              <a:off x="4211981" y="5207800"/>
              <a:ext cx="831915" cy="1"/>
            </a:xfrm>
            <a:prstGeom prst="straightConnector1">
              <a:avLst/>
            </a:prstGeom>
            <a:ln>
              <a:solidFill>
                <a:schemeClr val="accent1"/>
              </a:solidFill>
              <a:tailEnd type="none"/>
            </a:ln>
          </p:spPr>
          <p:style>
            <a:lnRef idx="3">
              <a:schemeClr val="dk1"/>
            </a:lnRef>
            <a:fillRef idx="0">
              <a:schemeClr val="dk1"/>
            </a:fillRef>
            <a:effectRef idx="2">
              <a:schemeClr val="dk1"/>
            </a:effectRef>
            <a:fontRef idx="minor">
              <a:schemeClr val="tx1"/>
            </a:fontRef>
          </p:style>
        </p:cxnSp>
        <p:sp>
          <p:nvSpPr>
            <p:cNvPr id="18" name="文本框 6">
              <a:extLst>
                <a:ext uri="{FF2B5EF4-FFF2-40B4-BE49-F238E27FC236}">
                  <a16:creationId xmlns:a16="http://schemas.microsoft.com/office/drawing/2014/main" id="{E78CABA0-1124-AC97-EBD9-DF5542E6BE5A}"/>
                </a:ext>
              </a:extLst>
            </p:cNvPr>
            <p:cNvSpPr txBox="1"/>
            <p:nvPr/>
          </p:nvSpPr>
          <p:spPr>
            <a:xfrm>
              <a:off x="3306289" y="5614887"/>
              <a:ext cx="1152042" cy="301800"/>
            </a:xfrm>
            <a:prstGeom prst="rect">
              <a:avLst/>
            </a:prstGeom>
            <a:noFill/>
          </p:spPr>
          <p:txBody>
            <a:bodyPr wrap="none" rtlCol="0">
              <a:spAutoFit/>
            </a:bodyPr>
            <a:lstStyle/>
            <a:p>
              <a:r>
                <a:rPr lang="en-GB" sz="1600" dirty="0"/>
                <a:t>temperature</a:t>
              </a:r>
              <a:endParaRPr lang="en-US" sz="1600" dirty="0"/>
            </a:p>
          </p:txBody>
        </p:sp>
        <p:sp>
          <p:nvSpPr>
            <p:cNvPr id="19" name="文本框 7">
              <a:extLst>
                <a:ext uri="{FF2B5EF4-FFF2-40B4-BE49-F238E27FC236}">
                  <a16:creationId xmlns:a16="http://schemas.microsoft.com/office/drawing/2014/main" id="{75E97A30-60AE-44AC-5C6C-F53265C4ADAE}"/>
                </a:ext>
              </a:extLst>
            </p:cNvPr>
            <p:cNvSpPr txBox="1"/>
            <p:nvPr/>
          </p:nvSpPr>
          <p:spPr>
            <a:xfrm>
              <a:off x="5042998" y="5614887"/>
              <a:ext cx="550443" cy="301800"/>
            </a:xfrm>
            <a:prstGeom prst="rect">
              <a:avLst/>
            </a:prstGeom>
            <a:noFill/>
          </p:spPr>
          <p:txBody>
            <a:bodyPr wrap="none" rtlCol="0">
              <a:spAutoFit/>
            </a:bodyPr>
            <a:lstStyle/>
            <a:p>
              <a:pPr algn="ctr"/>
              <a:r>
                <a:rPr lang="en-GB" sz="1600" dirty="0"/>
                <a:t>cloth</a:t>
              </a:r>
              <a:endParaRPr lang="en-US" sz="16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61A02A7-963D-6320-355C-1B614FD5775D}"/>
                  </a:ext>
                </a:extLst>
              </p:cNvPr>
              <p:cNvSpPr txBox="1"/>
              <p:nvPr/>
            </p:nvSpPr>
            <p:spPr>
              <a:xfrm>
                <a:off x="5159822" y="3730833"/>
                <a:ext cx="2217595" cy="7052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𝜙</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e>
                              </m:d>
                            </m:sup>
                          </m:sSup>
                        </m:num>
                        <m:den>
                          <m:nary>
                            <m:naryPr>
                              <m:chr m:val="∑"/>
                              <m:limLoc m:val="subSup"/>
                              <m:supHide m:val="on"/>
                              <m:ctrlPr>
                                <a:rPr lang="en-US" altLang="zh-CN" sz="1600" b="0" i="1" smtClean="0">
                                  <a:latin typeface="Cambria Math" panose="02040503050406030204" pitchFamily="18" charset="0"/>
                                </a:rPr>
                              </m:ctrlPr>
                            </m:naryPr>
                            <m:sub>
                              <m:sSup>
                                <m:sSupPr>
                                  <m:ctrlPr>
                                    <a:rPr lang="en-US" altLang="zh-CN" sz="1600" b="0" i="1" smtClean="0">
                                      <a:latin typeface="Cambria Math" panose="02040503050406030204" pitchFamily="18" charset="0"/>
                                    </a:rPr>
                                  </m:ctrlPr>
                                </m:sSupPr>
                                <m:e>
                                  <m:r>
                                    <m:rPr>
                                      <m:brk m:alnAt="9"/>
                                    </m:rPr>
                                    <a:rPr lang="en-US" altLang="zh-CN" sz="1600" b="0" i="1" smtClean="0">
                                      <a:latin typeface="Cambria Math" panose="02040503050406030204" pitchFamily="18" charset="0"/>
                                    </a:rPr>
                                    <m:t>𝑡</m:t>
                                  </m:r>
                                </m:e>
                                <m:sup>
                                  <m:r>
                                    <a:rPr lang="en-US" altLang="zh-CN" sz="1600" b="0" i="1" smtClean="0">
                                      <a:latin typeface="Cambria Math" panose="02040503050406030204" pitchFamily="18" charset="0"/>
                                    </a:rPr>
                                    <m:t>′</m:t>
                                  </m:r>
                                </m:sup>
                              </m:sSup>
                              <m:r>
                                <m:rPr>
                                  <m:brk m:alnAt="9"/>
                                </m:rP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m:rPr>
                                      <m:brk m:alnAt="9"/>
                                    </m:rP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m:t>
                                  </m:r>
                                </m:sup>
                              </m:sSup>
                            </m:sub>
                            <m:sup/>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𝜙</m:t>
                                  </m:r>
                                  <m:d>
                                    <m:dPr>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𝑡</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m:t>
                                          </m:r>
                                        </m:sup>
                                      </m:sSup>
                                    </m:e>
                                  </m:d>
                                </m:sup>
                              </m:sSup>
                            </m:e>
                          </m:nary>
                        </m:den>
                      </m:f>
                    </m:oMath>
                  </m:oMathPara>
                </a14:m>
                <a:endParaRPr lang="zh-CN" altLang="en-US" sz="1600" dirty="0"/>
              </a:p>
            </p:txBody>
          </p:sp>
        </mc:Choice>
        <mc:Fallback xmlns="">
          <p:sp>
            <p:nvSpPr>
              <p:cNvPr id="20" name="TextBox 19">
                <a:extLst>
                  <a:ext uri="{FF2B5EF4-FFF2-40B4-BE49-F238E27FC236}">
                    <a16:creationId xmlns:a16="http://schemas.microsoft.com/office/drawing/2014/main" id="{761A02A7-963D-6320-355C-1B614FD5775D}"/>
                  </a:ext>
                </a:extLst>
              </p:cNvPr>
              <p:cNvSpPr txBox="1">
                <a:spLocks noRot="1" noChangeAspect="1" noMove="1" noResize="1" noEditPoints="1" noAdjustHandles="1" noChangeArrowheads="1" noChangeShapeType="1" noTextEdit="1"/>
              </p:cNvSpPr>
              <p:nvPr/>
            </p:nvSpPr>
            <p:spPr>
              <a:xfrm>
                <a:off x="5159822" y="3730833"/>
                <a:ext cx="2217595" cy="705258"/>
              </a:xfrm>
              <a:prstGeom prst="rect">
                <a:avLst/>
              </a:prstGeom>
              <a:blipFill>
                <a:blip r:embed="rId7"/>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FE754507-47AC-2A03-348D-FE70B5E4480F}"/>
              </a:ext>
            </a:extLst>
          </p:cNvPr>
          <p:cNvSpPr txBox="1"/>
          <p:nvPr/>
        </p:nvSpPr>
        <p:spPr>
          <a:xfrm>
            <a:off x="939213" y="2560301"/>
            <a:ext cx="1292341" cy="338554"/>
          </a:xfrm>
          <a:prstGeom prst="rect">
            <a:avLst/>
          </a:prstGeom>
          <a:noFill/>
        </p:spPr>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贝叶斯网络</a:t>
            </a:r>
            <a:endParaRPr lang="zh-CN" altLang="en-US" sz="1600" dirty="0"/>
          </a:p>
        </p:txBody>
      </p:sp>
      <p:sp>
        <p:nvSpPr>
          <p:cNvPr id="24" name="文本框 23">
            <a:extLst>
              <a:ext uri="{FF2B5EF4-FFF2-40B4-BE49-F238E27FC236}">
                <a16:creationId xmlns:a16="http://schemas.microsoft.com/office/drawing/2014/main" id="{8A4FAA8D-68C0-60F7-EA07-0B21C273741D}"/>
              </a:ext>
            </a:extLst>
          </p:cNvPr>
          <p:cNvSpPr txBox="1"/>
          <p:nvPr/>
        </p:nvSpPr>
        <p:spPr>
          <a:xfrm>
            <a:off x="782053" y="3935940"/>
            <a:ext cx="1449501" cy="338554"/>
          </a:xfrm>
          <a:prstGeom prst="rect">
            <a:avLst/>
          </a:prstGeom>
          <a:noFill/>
        </p:spPr>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马尔可夫网络</a:t>
            </a:r>
            <a:endParaRPr lang="zh-CN" altLang="en-US" sz="1600" dirty="0"/>
          </a:p>
        </p:txBody>
      </p:sp>
      <p:sp>
        <p:nvSpPr>
          <p:cNvPr id="25" name="内容占位符 2">
            <a:extLst>
              <a:ext uri="{FF2B5EF4-FFF2-40B4-BE49-F238E27FC236}">
                <a16:creationId xmlns:a16="http://schemas.microsoft.com/office/drawing/2014/main" id="{E0331EE2-E36E-2F67-4E7E-A7BC1712E0F4}"/>
              </a:ext>
            </a:extLst>
          </p:cNvPr>
          <p:cNvSpPr txBox="1">
            <a:spLocks/>
          </p:cNvSpPr>
          <p:nvPr/>
        </p:nvSpPr>
        <p:spPr>
          <a:xfrm>
            <a:off x="681738" y="4945086"/>
            <a:ext cx="7619580" cy="10888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后验概率正比于先验概率乘以数据似然</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基于概率图模型做目标变量的条件推断可以使用加乘方法快速求解</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7031CED-8835-0E2E-2E1B-4E514219927A}"/>
                  </a:ext>
                </a:extLst>
              </p:cNvPr>
              <p:cNvSpPr txBox="1"/>
              <p:nvPr/>
            </p:nvSpPr>
            <p:spPr>
              <a:xfrm>
                <a:off x="4926608" y="5019112"/>
                <a:ext cx="25810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𝐰</m:t>
                          </m:r>
                        </m:e>
                        <m:e>
                          <m:r>
                            <a:rPr lang="en-US" altLang="zh-CN" b="1">
                              <a:latin typeface="Cambria Math" panose="02040503050406030204" pitchFamily="18" charset="0"/>
                            </a:rPr>
                            <m:t>𝐭</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𝐰</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a:latin typeface="Cambria Math" panose="02040503050406030204" pitchFamily="18" charset="0"/>
                            </a:rPr>
                            <m:t>𝐭</m:t>
                          </m:r>
                        </m:e>
                        <m:e>
                          <m:r>
                            <a:rPr lang="en-US" altLang="zh-CN" b="1">
                              <a:latin typeface="Cambria Math" panose="02040503050406030204" pitchFamily="18" charset="0"/>
                            </a:rPr>
                            <m:t>𝐰</m:t>
                          </m:r>
                        </m:e>
                      </m:d>
                    </m:oMath>
                  </m:oMathPara>
                </a14:m>
                <a:endParaRPr lang="zh-CN" altLang="en-US" dirty="0"/>
              </a:p>
            </p:txBody>
          </p:sp>
        </mc:Choice>
        <mc:Fallback xmlns="">
          <p:sp>
            <p:nvSpPr>
              <p:cNvPr id="28" name="文本框 27">
                <a:extLst>
                  <a:ext uri="{FF2B5EF4-FFF2-40B4-BE49-F238E27FC236}">
                    <a16:creationId xmlns:a16="http://schemas.microsoft.com/office/drawing/2014/main" id="{F7031CED-8835-0E2E-2E1B-4E514219927A}"/>
                  </a:ext>
                </a:extLst>
              </p:cNvPr>
              <p:cNvSpPr txBox="1">
                <a:spLocks noRot="1" noChangeAspect="1" noMove="1" noResize="1" noEditPoints="1" noAdjustHandles="1" noChangeArrowheads="1" noChangeShapeType="1" noTextEdit="1"/>
              </p:cNvSpPr>
              <p:nvPr/>
            </p:nvSpPr>
            <p:spPr>
              <a:xfrm>
                <a:off x="4926608" y="5019112"/>
                <a:ext cx="2581097" cy="369332"/>
              </a:xfrm>
              <a:prstGeom prst="rect">
                <a:avLst/>
              </a:prstGeom>
              <a:blipFill>
                <a:blip r:embed="rId8"/>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466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48.6"/>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11182</TotalTime>
  <Words>4538</Words>
  <Application>Microsoft Office PowerPoint</Application>
  <PresentationFormat>全屏显示(4:3)</PresentationFormat>
  <Paragraphs>1006</Paragraphs>
  <Slides>91</Slides>
  <Notes>51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91</vt:i4>
      </vt:variant>
    </vt:vector>
  </HeadingPairs>
  <TitlesOfParts>
    <vt:vector size="102" baseType="lpstr">
      <vt:lpstr>Alibaba PuHuiTi</vt:lpstr>
      <vt:lpstr>阿里巴巴普惠体 B</vt:lpstr>
      <vt:lpstr>阿里巴巴普惠体 R</vt:lpstr>
      <vt:lpstr>Microsoft YaHei</vt:lpstr>
      <vt:lpstr>Microsoft YaHei</vt:lpstr>
      <vt:lpstr>Arial</vt:lpstr>
      <vt:lpstr>Cambria Math</vt:lpstr>
      <vt:lpstr>Wingdings</vt:lpstr>
      <vt:lpstr>主题5</vt:lpstr>
      <vt:lpstr>think-cell Slide</vt:lpstr>
      <vt:lpstr>Formula</vt:lpstr>
      <vt:lpstr>PowerPoint 演示文稿</vt:lpstr>
      <vt:lpstr>PowerPoint 演示文稿</vt:lpstr>
      <vt:lpstr>PowerPoint 演示文稿</vt:lpstr>
      <vt:lpstr>数据科学 回顾</vt:lpstr>
      <vt:lpstr>什么是数据科学？</vt:lpstr>
      <vt:lpstr>数据科学</vt:lpstr>
      <vt:lpstr>一个用户行为建模的简单例子</vt:lpstr>
      <vt:lpstr>数据处理技术</vt:lpstr>
      <vt:lpstr>概率图模型</vt:lpstr>
      <vt:lpstr>数据科学的关键问题</vt:lpstr>
      <vt:lpstr>数据概率建模</vt:lpstr>
      <vt:lpstr>数据概率建模</vt:lpstr>
      <vt:lpstr>领域知识(Domain Knowledge)</vt:lpstr>
      <vt:lpstr>图模型</vt:lpstr>
      <vt:lpstr>贝叶斯网络</vt:lpstr>
      <vt:lpstr>一个简单的贝叶斯网络</vt:lpstr>
      <vt:lpstr>一个更加复杂的贝叶斯网络</vt:lpstr>
      <vt:lpstr>回归模型例子</vt:lpstr>
      <vt:lpstr>回归模型例子</vt:lpstr>
      <vt:lpstr>后验分布</vt:lpstr>
      <vt:lpstr>最大后验估计</vt:lpstr>
      <vt:lpstr>预测新样本</vt:lpstr>
      <vt:lpstr>PowerPoint 演示文稿</vt:lpstr>
      <vt:lpstr>PowerPoint 演示文稿</vt:lpstr>
      <vt:lpstr>条件独立</vt:lpstr>
      <vt:lpstr>条件独立</vt:lpstr>
      <vt:lpstr>图模型中的条件独立</vt:lpstr>
      <vt:lpstr>图模型中的条件独立</vt:lpstr>
      <vt:lpstr>图模型中的条件独立</vt:lpstr>
      <vt:lpstr>理解head-to-head的例子</vt:lpstr>
      <vt:lpstr>理解head-to-head的例子</vt:lpstr>
      <vt:lpstr>理解head-to-head的例子</vt:lpstr>
      <vt:lpstr>有向分离</vt:lpstr>
      <vt:lpstr>有向分离(D-separation)</vt:lpstr>
      <vt:lpstr>有向分离图示</vt:lpstr>
      <vt:lpstr>贝叶斯网络中的马尔可夫毯（Markov Blanket）</vt:lpstr>
      <vt:lpstr>独立同分布</vt:lpstr>
      <vt:lpstr>独立同分布(i.i.d.)的例子</vt:lpstr>
      <vt:lpstr>独立同分布(i.i.d.)的例子</vt:lpstr>
      <vt:lpstr>朴素贝叶斯分类模型</vt:lpstr>
      <vt:lpstr>多项式朴素贝叶斯</vt:lpstr>
      <vt:lpstr>PowerPoint 演示文稿</vt:lpstr>
      <vt:lpstr>马尔可夫随机场（Markov Random Field）</vt:lpstr>
      <vt:lpstr>马尔可夫网络中的马尔可夫毯(Markov Blanket)</vt:lpstr>
      <vt:lpstr>马尔可夫的条件独立性</vt:lpstr>
      <vt:lpstr>马尔可夫网络中的团</vt:lpstr>
      <vt:lpstr>联合分布分解</vt:lpstr>
      <vt:lpstr>联合分布分解</vt:lpstr>
      <vt:lpstr>势能的能量函数</vt:lpstr>
      <vt:lpstr>玻尔兹曼分布（Boltzmann Distribution）</vt:lpstr>
      <vt:lpstr>PowerPoint 演示文稿</vt:lpstr>
      <vt:lpstr>马尔可夫网络例子：图像去噪</vt:lpstr>
      <vt:lpstr>马尔可夫网络例子：图像去噪</vt:lpstr>
      <vt:lpstr>用于图像去噪的马尔可夫网络</vt:lpstr>
      <vt:lpstr>解决方法：迭代条件模式（ICM）</vt:lpstr>
      <vt:lpstr>有向图 vs. 无向图</vt:lpstr>
      <vt:lpstr>有向图 vs. 无向图</vt:lpstr>
      <vt:lpstr>有向图 vs. 无向图</vt:lpstr>
      <vt:lpstr>PowerPoint 演示文稿</vt:lpstr>
      <vt:lpstr>变量推断和参数估计</vt:lpstr>
      <vt:lpstr>推断的基本案例</vt:lpstr>
      <vt:lpstr>在链上做推断</vt:lpstr>
      <vt:lpstr>计算边缘分布</vt:lpstr>
      <vt:lpstr>计算边缘分布的动态规划</vt:lpstr>
      <vt:lpstr>计算边缘分布的动态规划</vt:lpstr>
      <vt:lpstr>计算边缘分布的动态规划</vt:lpstr>
      <vt:lpstr>解释：消息传递</vt:lpstr>
      <vt:lpstr>解释：消息传递</vt:lpstr>
      <vt:lpstr>PowerPoint 演示文稿</vt:lpstr>
      <vt:lpstr>PowerPoint 演示文稿</vt:lpstr>
      <vt:lpstr>树图模型</vt:lpstr>
      <vt:lpstr>树图模型</vt:lpstr>
      <vt:lpstr>因子图</vt:lpstr>
      <vt:lpstr>因子图（Factor Graph）</vt:lpstr>
      <vt:lpstr>因子图</vt:lpstr>
      <vt:lpstr>因子图</vt:lpstr>
      <vt:lpstr>加乘算法</vt:lpstr>
      <vt:lpstr>在树上推断：加乘</vt:lpstr>
      <vt:lpstr>信息传递</vt:lpstr>
      <vt:lpstr>信息传递迭代</vt:lpstr>
      <vt:lpstr>信息传递迭代</vt:lpstr>
      <vt:lpstr>两种信息类型</vt:lpstr>
      <vt:lpstr>两种信息类型</vt:lpstr>
      <vt:lpstr>递归的起始过程</vt:lpstr>
      <vt:lpstr>因子变量的边缘分布</vt:lpstr>
      <vt:lpstr>一个实际例子</vt:lpstr>
      <vt:lpstr>一个实际例子</vt:lpstr>
      <vt:lpstr>一个实际例子</vt:lpstr>
      <vt:lpstr>以观测变量为条件</vt:lpstr>
      <vt:lpstr>总结概率图模型</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Weinan Zhang</dc:creator>
  <cp:keywords/>
  <dc:description/>
  <cp:lastModifiedBy>Hanye Zhao</cp:lastModifiedBy>
  <cp:revision>221</cp:revision>
  <cp:lastPrinted>2020-03-08T08:35:36Z</cp:lastPrinted>
  <dcterms:created xsi:type="dcterms:W3CDTF">2019-04-27T16:00:00Z</dcterms:created>
  <dcterms:modified xsi:type="dcterms:W3CDTF">2023-06-28T10:50:10Z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